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61" r:id="rId5"/>
    <p:sldId id="263" r:id="rId6"/>
    <p:sldId id="264" r:id="rId7"/>
    <p:sldId id="265" r:id="rId8"/>
    <p:sldId id="282" r:id="rId9"/>
    <p:sldId id="283" r:id="rId10"/>
    <p:sldId id="284" r:id="rId11"/>
    <p:sldId id="285" r:id="rId12"/>
    <p:sldId id="266" r:id="rId13"/>
    <p:sldId id="286" r:id="rId14"/>
    <p:sldId id="287" r:id="rId15"/>
    <p:sldId id="290" r:id="rId16"/>
    <p:sldId id="288" r:id="rId17"/>
    <p:sldId id="291" r:id="rId18"/>
    <p:sldId id="292" r:id="rId19"/>
    <p:sldId id="293" r:id="rId20"/>
    <p:sldId id="294" r:id="rId21"/>
    <p:sldId id="295"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93E8"/>
    <a:srgbClr val="AC1476"/>
    <a:srgbClr val="65075A"/>
    <a:srgbClr val="43053C"/>
    <a:srgbClr val="4472C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63" autoAdjust="0"/>
    <p:restoredTop sz="97959" autoAdjust="0"/>
  </p:normalViewPr>
  <p:slideViewPr>
    <p:cSldViewPr snapToGrid="0">
      <p:cViewPr varScale="1">
        <p:scale>
          <a:sx n="67" d="100"/>
          <a:sy n="67" d="100"/>
        </p:scale>
        <p:origin x="-1374" y="-96"/>
      </p:cViewPr>
      <p:guideLst>
        <p:guide orient="horz" pos="2160"/>
        <p:guide pos="288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2BEB660B-2274-434E-8419-9E23F1FFB2B6}"/>
              </a:ext>
            </a:extLst>
          </p:cNvPr>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F68ADF38-54A8-47F7-BEB4-09A3959EBE3A}"/>
              </a:ext>
            </a:extLst>
          </p:cNvPr>
          <p:cNvSpPr txBox="1"/>
          <p:nvPr userDrawn="1"/>
        </p:nvSpPr>
        <p:spPr>
          <a:xfrm>
            <a:off x="1475573" y="1973228"/>
            <a:ext cx="6754023" cy="861774"/>
          </a:xfrm>
          <a:prstGeom prst="rect">
            <a:avLst/>
          </a:prstGeom>
          <a:noFill/>
        </p:spPr>
        <p:txBody>
          <a:bodyPr wrap="square" rtlCol="0">
            <a:spAutoFit/>
          </a:bodyPr>
          <a:lstStyle/>
          <a:p>
            <a:pPr marL="0" algn="ctr" defTabSz="914400" rtl="0" eaLnBrk="1" latinLnBrk="0" hangingPunct="1"/>
            <a:r>
              <a:rPr lang="zh-CN" altLang="en-US" sz="5000" b="1" kern="1200" spc="100" baseline="0" dirty="0" smtClean="0">
                <a:solidFill>
                  <a:srgbClr val="AC1476"/>
                </a:solidFill>
                <a:latin typeface="微软雅黑" panose="020B0503020204020204" pitchFamily="34" charset="-122"/>
                <a:ea typeface="微软雅黑" panose="020B0503020204020204" pitchFamily="34" charset="-122"/>
                <a:cs typeface="+mn-cs"/>
              </a:rPr>
              <a:t>零基础学交互设计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5" name="页脚占位符 4">
            <a:extLst>
              <a:ext uri="{FF2B5EF4-FFF2-40B4-BE49-F238E27FC236}">
                <a16:creationId xmlns=""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5" name="页脚占位符 4">
            <a:extLst>
              <a:ext uri="{FF2B5EF4-FFF2-40B4-BE49-F238E27FC236}">
                <a16:creationId xmlns=""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5" name="页脚占位符 4">
            <a:extLst>
              <a:ext uri="{FF2B5EF4-FFF2-40B4-BE49-F238E27FC236}">
                <a16:creationId xmlns=""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pic>
        <p:nvPicPr>
          <p:cNvPr id="7" name="图片 6" descr="未标题-1.jpg">
            <a:extLst>
              <a:ext uri="{FF2B5EF4-FFF2-40B4-BE49-F238E27FC236}">
                <a16:creationId xmlns=""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pPr/>
              <a:t>2020/3/2</a:t>
            </a:fld>
            <a:endParaRPr lang="zh-CN" altLang="en-US"/>
          </a:p>
        </p:txBody>
      </p:sp>
      <p:sp>
        <p:nvSpPr>
          <p:cNvPr id="11" name="页脚占位符 4">
            <a:extLst>
              <a:ext uri="{FF2B5EF4-FFF2-40B4-BE49-F238E27FC236}">
                <a16:creationId xmlns=""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pPr/>
              <a:t>‹#›</a:t>
            </a:fld>
            <a:endParaRPr lang="zh-CN" altLang="en-US"/>
          </a:p>
        </p:txBody>
      </p:sp>
      <p:sp>
        <p:nvSpPr>
          <p:cNvPr id="13" name="矩形 12">
            <a:extLst>
              <a:ext uri="{FF2B5EF4-FFF2-40B4-BE49-F238E27FC236}">
                <a16:creationId xmlns=""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8" name="页脚占位符 7">
            <a:extLst>
              <a:ext uri="{FF2B5EF4-FFF2-40B4-BE49-F238E27FC236}">
                <a16:creationId xmlns=""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4" name="页脚占位符 3">
            <a:extLst>
              <a:ext uri="{FF2B5EF4-FFF2-40B4-BE49-F238E27FC236}">
                <a16:creationId xmlns=""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3" name="页脚占位符 2">
            <a:extLst>
              <a:ext uri="{FF2B5EF4-FFF2-40B4-BE49-F238E27FC236}">
                <a16:creationId xmlns=""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6" name="页脚占位符 5">
            <a:extLst>
              <a:ext uri="{FF2B5EF4-FFF2-40B4-BE49-F238E27FC236}">
                <a16:creationId xmlns=""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6" name="页脚占位符 5">
            <a:extLst>
              <a:ext uri="{FF2B5EF4-FFF2-40B4-BE49-F238E27FC236}">
                <a16:creationId xmlns=""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58.jpeg"/><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5.png"/></Relationships>
</file>

<file path=ppt/slides/_rels/slide1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7.png"/><Relationship Id="rId4" Type="http://schemas.openxmlformats.org/officeDocument/2006/relationships/image" Target="../media/image6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1.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2"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8" name="矩形 7">
            <a:extLst>
              <a:ext uri="{FF2B5EF4-FFF2-40B4-BE49-F238E27FC236}">
                <a16:creationId xmlns="" xmlns:a16="http://schemas.microsoft.com/office/drawing/2014/main" id="{F75F2595-65C3-4364-83C0-266E50B12FE1}"/>
              </a:ext>
            </a:extLst>
          </p:cNvPr>
          <p:cNvSpPr/>
          <p:nvPr/>
        </p:nvSpPr>
        <p:spPr>
          <a:xfrm>
            <a:off x="671513" y="1469859"/>
            <a:ext cx="7900987" cy="1569660"/>
          </a:xfrm>
          <a:prstGeom prst="rect">
            <a:avLst/>
          </a:prstGeom>
        </p:spPr>
        <p:txBody>
          <a:bodyPr wrap="square">
            <a:spAutoFit/>
          </a:bodyPr>
          <a:lstStyle/>
          <a:p>
            <a:pPr indent="628650" algn="just">
              <a:spcBef>
                <a:spcPts val="600"/>
              </a:spcBef>
              <a:spcAft>
                <a:spcPts val="600"/>
              </a:spcAft>
            </a:pPr>
            <a:r>
              <a:rPr lang="zh-CN" altLang="en-US" sz="2400" dirty="0" smtClean="0"/>
              <a:t>富有趣味性的动效设计可以对</a:t>
            </a:r>
            <a:r>
              <a:rPr lang="en-US" sz="2400" dirty="0" smtClean="0"/>
              <a:t>UI</a:t>
            </a:r>
            <a:r>
              <a:rPr lang="zh-CN" altLang="en-US" sz="2400" dirty="0" smtClean="0"/>
              <a:t>界面起到画龙点睛的作用，独特的动效能够有效吸引用户的关注，与其他同类型的应用程序相区别，从而使该应用程序脱颖而出。独特而富有趣味性的动效可以有效提高应用程序的识别度。</a:t>
            </a:r>
            <a:endParaRPr lang="en-US" altLang="zh-CN" sz="2400" dirty="0" smtClean="0"/>
          </a:p>
        </p:txBody>
      </p:sp>
      <p:sp>
        <p:nvSpPr>
          <p:cNvPr id="112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270" name="Rectangle 6"/>
          <p:cNvSpPr>
            <a:spLocks noChangeArrowheads="1"/>
          </p:cNvSpPr>
          <p:nvPr/>
        </p:nvSpPr>
        <p:spPr bwMode="auto">
          <a:xfrm>
            <a:off x="0" y="2124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1" name="Rectangle 7"/>
          <p:cNvSpPr>
            <a:spLocks noChangeArrowheads="1"/>
          </p:cNvSpPr>
          <p:nvPr/>
        </p:nvSpPr>
        <p:spPr bwMode="auto">
          <a:xfrm>
            <a:off x="0" y="4248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2" name="Rectangle 8"/>
          <p:cNvSpPr>
            <a:spLocks noChangeArrowheads="1"/>
          </p:cNvSpPr>
          <p:nvPr/>
        </p:nvSpPr>
        <p:spPr bwMode="auto">
          <a:xfrm>
            <a:off x="0" y="6372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3" name="Rectangle 9"/>
          <p:cNvSpPr>
            <a:spLocks noChangeArrowheads="1"/>
          </p:cNvSpPr>
          <p:nvPr/>
        </p:nvSpPr>
        <p:spPr bwMode="auto">
          <a:xfrm>
            <a:off x="0" y="849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4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48" name="Rectangle 4"/>
          <p:cNvSpPr>
            <a:spLocks noChangeArrowheads="1"/>
          </p:cNvSpPr>
          <p:nvPr/>
        </p:nvSpPr>
        <p:spPr bwMode="auto">
          <a:xfrm>
            <a:off x="0" y="1876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49" name="Rectangle 5"/>
          <p:cNvSpPr>
            <a:spLocks noChangeArrowheads="1"/>
          </p:cNvSpPr>
          <p:nvPr/>
        </p:nvSpPr>
        <p:spPr bwMode="auto">
          <a:xfrm>
            <a:off x="0" y="3752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界面交互具有哪些特点</a:t>
            </a:r>
            <a:endParaRPr lang="zh-CN" altLang="en-US" sz="2800" dirty="0">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AD423A49-15D4-4B9B-A411-894A53436A6D}"/>
              </a:ext>
            </a:extLst>
          </p:cNvPr>
          <p:cNvSpPr/>
          <p:nvPr/>
        </p:nvSpPr>
        <p:spPr>
          <a:xfrm>
            <a:off x="1385542" y="909903"/>
            <a:ext cx="2646878" cy="461665"/>
          </a:xfrm>
          <a:prstGeom prst="rect">
            <a:avLst/>
          </a:prstGeom>
        </p:spPr>
        <p:txBody>
          <a:bodyPr wrap="none">
            <a:spAutoFit/>
          </a:bodyPr>
          <a:lstStyle/>
          <a:p>
            <a:pPr algn="just"/>
            <a:r>
              <a:rPr lang="zh-CN" altLang="en-US" sz="2400" dirty="0" smtClean="0"/>
              <a:t>富有趣味性的动效</a:t>
            </a:r>
            <a:endParaRPr lang="zh-CN" altLang="en-US" sz="2400" dirty="0"/>
          </a:p>
        </p:txBody>
      </p:sp>
      <p:pic>
        <p:nvPicPr>
          <p:cNvPr id="11267" name="Picture 3" descr="snap9993"/>
          <p:cNvPicPr>
            <a:picLocks noChangeAspect="1" noChangeArrowheads="1"/>
          </p:cNvPicPr>
          <p:nvPr/>
        </p:nvPicPr>
        <p:blipFill>
          <a:blip r:embed="rId3"/>
          <a:srcRect/>
          <a:stretch>
            <a:fillRect/>
          </a:stretch>
        </p:blipFill>
        <p:spPr bwMode="auto">
          <a:xfrm>
            <a:off x="1085850" y="3214686"/>
            <a:ext cx="2281237" cy="1803769"/>
          </a:xfrm>
          <a:prstGeom prst="rect">
            <a:avLst/>
          </a:prstGeom>
          <a:noFill/>
        </p:spPr>
      </p:pic>
      <p:pic>
        <p:nvPicPr>
          <p:cNvPr id="11266" name="Picture 2" descr="snap9994"/>
          <p:cNvPicPr>
            <a:picLocks noChangeAspect="1" noChangeArrowheads="1"/>
          </p:cNvPicPr>
          <p:nvPr/>
        </p:nvPicPr>
        <p:blipFill>
          <a:blip r:embed="rId4"/>
          <a:srcRect/>
          <a:stretch>
            <a:fillRect/>
          </a:stretch>
        </p:blipFill>
        <p:spPr bwMode="auto">
          <a:xfrm>
            <a:off x="3543301" y="3209924"/>
            <a:ext cx="2281237" cy="1803769"/>
          </a:xfrm>
          <a:prstGeom prst="rect">
            <a:avLst/>
          </a:prstGeom>
          <a:noFill/>
        </p:spPr>
      </p:pic>
      <p:pic>
        <p:nvPicPr>
          <p:cNvPr id="11265" name="Picture 1" descr="snap9995"/>
          <p:cNvPicPr>
            <a:picLocks noChangeAspect="1" noChangeArrowheads="1"/>
          </p:cNvPicPr>
          <p:nvPr/>
        </p:nvPicPr>
        <p:blipFill>
          <a:blip r:embed="rId5"/>
          <a:srcRect/>
          <a:stretch>
            <a:fillRect/>
          </a:stretch>
        </p:blipFill>
        <p:spPr bwMode="auto">
          <a:xfrm>
            <a:off x="5986465" y="3205161"/>
            <a:ext cx="2281237" cy="1803769"/>
          </a:xfrm>
          <a:prstGeom prst="rect">
            <a:avLst/>
          </a:prstGeom>
          <a:noFill/>
        </p:spPr>
      </p:pic>
      <p:sp>
        <p:nvSpPr>
          <p:cNvPr id="112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5"/>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 name="Rectangle 6"/>
          <p:cNvSpPr>
            <a:spLocks noChangeArrowheads="1"/>
          </p:cNvSpPr>
          <p:nvPr/>
        </p:nvSpPr>
        <p:spPr bwMode="auto">
          <a:xfrm>
            <a:off x="0" y="2590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Rectangle 7"/>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1796893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02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44" name="Rectangle 4"/>
          <p:cNvSpPr>
            <a:spLocks noChangeArrowheads="1"/>
          </p:cNvSpPr>
          <p:nvPr/>
        </p:nvSpPr>
        <p:spPr bwMode="auto">
          <a:xfrm>
            <a:off x="0" y="1257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矩形 21">
            <a:extLst>
              <a:ext uri="{FF2B5EF4-FFF2-40B4-BE49-F238E27FC236}">
                <a16:creationId xmlns="" xmlns:a16="http://schemas.microsoft.com/office/drawing/2014/main" id="{F75F2595-65C3-4364-83C0-266E50B12FE1}"/>
              </a:ext>
            </a:extLst>
          </p:cNvPr>
          <p:cNvSpPr/>
          <p:nvPr/>
        </p:nvSpPr>
        <p:spPr>
          <a:xfrm>
            <a:off x="671513" y="1469859"/>
            <a:ext cx="7900987" cy="2308324"/>
          </a:xfrm>
          <a:prstGeom prst="rect">
            <a:avLst/>
          </a:prstGeom>
        </p:spPr>
        <p:txBody>
          <a:bodyPr wrap="square">
            <a:spAutoFit/>
          </a:bodyPr>
          <a:lstStyle/>
          <a:p>
            <a:pPr indent="628650" algn="just">
              <a:spcBef>
                <a:spcPts val="600"/>
              </a:spcBef>
              <a:spcAft>
                <a:spcPts val="600"/>
              </a:spcAft>
            </a:pPr>
            <a:r>
              <a:rPr lang="zh-CN" altLang="en-US" sz="2400" dirty="0" smtClean="0"/>
              <a:t>在天气应用</a:t>
            </a:r>
            <a:r>
              <a:rPr lang="en-US" sz="2400" dirty="0" smtClean="0"/>
              <a:t>APP</a:t>
            </a:r>
            <a:r>
              <a:rPr lang="zh-CN" altLang="en-US" sz="2400" dirty="0" smtClean="0"/>
              <a:t>界面中，常常会根据当前的天气情况在界面中加入该种天气的表现动效，从而使界面的信息表现更加直观，也能够更直接的渲染出当前天气的效果，非常实用。本节将制作一个下雪天气动效，除了制作天气信息内容的入场动画外，还将通过</a:t>
            </a:r>
            <a:r>
              <a:rPr lang="en-US" sz="2400" dirty="0" smtClean="0"/>
              <a:t>CC Snowfall</a:t>
            </a:r>
            <a:r>
              <a:rPr lang="zh-CN" altLang="en-US" sz="2400" dirty="0" smtClean="0"/>
              <a:t>效果制作出下雪的动效，从而使整个天气界面的动效表现更加真实。</a:t>
            </a:r>
            <a:endParaRPr lang="en-US" altLang="zh-CN" sz="2400" dirty="0" smtClean="0"/>
          </a:p>
        </p:txBody>
      </p:sp>
      <p:sp>
        <p:nvSpPr>
          <p:cNvPr id="512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124"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25"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界面交互具有哪些特点</a:t>
            </a:r>
            <a:endParaRPr lang="zh-CN" altLang="en-US" sz="2800" dirty="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AD423A49-15D4-4B9B-A411-894A53436A6D}"/>
              </a:ext>
            </a:extLst>
          </p:cNvPr>
          <p:cNvSpPr/>
          <p:nvPr/>
        </p:nvSpPr>
        <p:spPr>
          <a:xfrm>
            <a:off x="1385542" y="909903"/>
            <a:ext cx="2646878" cy="461665"/>
          </a:xfrm>
          <a:prstGeom prst="rect">
            <a:avLst/>
          </a:prstGeom>
        </p:spPr>
        <p:txBody>
          <a:bodyPr wrap="none">
            <a:spAutoFit/>
          </a:bodyPr>
          <a:lstStyle/>
          <a:p>
            <a:pPr algn="just"/>
            <a:r>
              <a:rPr lang="zh-CN" altLang="en-US" sz="2400" dirty="0" smtClean="0"/>
              <a:t>制作下雪天气动效</a:t>
            </a:r>
            <a:endParaRPr lang="zh-CN" altLang="en-US" sz="2400" dirty="0"/>
          </a:p>
        </p:txBody>
      </p:sp>
      <p:sp>
        <p:nvSpPr>
          <p:cNvPr id="16" name="矩形 15">
            <a:extLst>
              <a:ext uri="{FF2B5EF4-FFF2-40B4-BE49-F238E27FC236}">
                <a16:creationId xmlns:a16="http://schemas.microsoft.com/office/drawing/2014/main" xmlns="" id="{F75F2595-65C3-4364-83C0-266E50B12FE1}"/>
              </a:ext>
            </a:extLst>
          </p:cNvPr>
          <p:cNvSpPr/>
          <p:nvPr/>
        </p:nvSpPr>
        <p:spPr>
          <a:xfrm>
            <a:off x="785814" y="5918155"/>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5</a:t>
            </a:r>
            <a:r>
              <a:rPr lang="zh-CN" altLang="en-US" sz="1050" dirty="0" smtClean="0"/>
              <a:t>章</a:t>
            </a:r>
            <a:r>
              <a:rPr lang="en-US" sz="1050" dirty="0" smtClean="0"/>
              <a:t>\5-1-9.aep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5</a:t>
            </a:r>
            <a:r>
              <a:rPr lang="zh-CN" altLang="en-US" sz="1050" dirty="0" smtClean="0"/>
              <a:t>章</a:t>
            </a:r>
            <a:r>
              <a:rPr lang="en-US" sz="1050" dirty="0" smtClean="0"/>
              <a:t>\5-1-9.mp4</a:t>
            </a:r>
            <a:endParaRPr lang="en-US" altLang="zh-CN" sz="1050" dirty="0" smtClean="0"/>
          </a:p>
        </p:txBody>
      </p:sp>
      <p:pic>
        <p:nvPicPr>
          <p:cNvPr id="10245" name="Picture 5" descr="snap14903"/>
          <p:cNvPicPr>
            <a:picLocks noChangeAspect="1" noChangeArrowheads="1"/>
          </p:cNvPicPr>
          <p:nvPr/>
        </p:nvPicPr>
        <p:blipFill>
          <a:blip r:embed="rId3" cstate="print"/>
          <a:srcRect/>
          <a:stretch>
            <a:fillRect/>
          </a:stretch>
        </p:blipFill>
        <p:spPr bwMode="auto">
          <a:xfrm>
            <a:off x="871538" y="3778678"/>
            <a:ext cx="1200150" cy="2088723"/>
          </a:xfrm>
          <a:prstGeom prst="rect">
            <a:avLst/>
          </a:prstGeom>
          <a:noFill/>
        </p:spPr>
      </p:pic>
      <p:pic>
        <p:nvPicPr>
          <p:cNvPr id="2" name="Picture 4" descr="snap14904"/>
          <p:cNvPicPr>
            <a:picLocks noChangeAspect="1" noChangeArrowheads="1"/>
          </p:cNvPicPr>
          <p:nvPr/>
        </p:nvPicPr>
        <p:blipFill>
          <a:blip r:embed="rId4" cstate="print"/>
          <a:srcRect/>
          <a:stretch>
            <a:fillRect/>
          </a:stretch>
        </p:blipFill>
        <p:spPr bwMode="auto">
          <a:xfrm>
            <a:off x="2200276" y="3773917"/>
            <a:ext cx="1188610" cy="2088722"/>
          </a:xfrm>
          <a:prstGeom prst="rect">
            <a:avLst/>
          </a:prstGeom>
          <a:noFill/>
        </p:spPr>
      </p:pic>
      <p:pic>
        <p:nvPicPr>
          <p:cNvPr id="3" name="Picture 3" descr="snap14905"/>
          <p:cNvPicPr>
            <a:picLocks noChangeAspect="1" noChangeArrowheads="1"/>
          </p:cNvPicPr>
          <p:nvPr/>
        </p:nvPicPr>
        <p:blipFill>
          <a:blip r:embed="rId5" cstate="print"/>
          <a:srcRect/>
          <a:stretch>
            <a:fillRect/>
          </a:stretch>
        </p:blipFill>
        <p:spPr bwMode="auto">
          <a:xfrm>
            <a:off x="3529012" y="3783440"/>
            <a:ext cx="1200150" cy="2088723"/>
          </a:xfrm>
          <a:prstGeom prst="rect">
            <a:avLst/>
          </a:prstGeom>
          <a:noFill/>
        </p:spPr>
      </p:pic>
      <p:pic>
        <p:nvPicPr>
          <p:cNvPr id="10242" name="Picture 2" descr="snap14906"/>
          <p:cNvPicPr>
            <a:picLocks noChangeAspect="1" noChangeArrowheads="1"/>
          </p:cNvPicPr>
          <p:nvPr/>
        </p:nvPicPr>
        <p:blipFill>
          <a:blip r:embed="rId6" cstate="print"/>
          <a:srcRect/>
          <a:stretch>
            <a:fillRect/>
          </a:stretch>
        </p:blipFill>
        <p:spPr bwMode="auto">
          <a:xfrm>
            <a:off x="4857750" y="3778677"/>
            <a:ext cx="1200150" cy="2088723"/>
          </a:xfrm>
          <a:prstGeom prst="rect">
            <a:avLst/>
          </a:prstGeom>
          <a:noFill/>
        </p:spPr>
      </p:pic>
      <p:pic>
        <p:nvPicPr>
          <p:cNvPr id="10241" name="Picture 1" descr="snap14907"/>
          <p:cNvPicPr>
            <a:picLocks noChangeAspect="1" noChangeArrowheads="1"/>
          </p:cNvPicPr>
          <p:nvPr/>
        </p:nvPicPr>
        <p:blipFill>
          <a:blip r:embed="rId7" cstate="print"/>
          <a:srcRect/>
          <a:stretch>
            <a:fillRect/>
          </a:stretch>
        </p:blipFill>
        <p:spPr bwMode="auto">
          <a:xfrm>
            <a:off x="6157914" y="3773915"/>
            <a:ext cx="1200150" cy="2088723"/>
          </a:xfrm>
          <a:prstGeom prst="rect">
            <a:avLst/>
          </a:prstGeom>
          <a:noFill/>
        </p:spPr>
      </p:pic>
      <p:sp>
        <p:nvSpPr>
          <p:cNvPr id="102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47"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248"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249"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250"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251"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1634971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0"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22" name="矩形 21">
            <a:extLst>
              <a:ext uri="{FF2B5EF4-FFF2-40B4-BE49-F238E27FC236}">
                <a16:creationId xmlns="" xmlns:a16="http://schemas.microsoft.com/office/drawing/2014/main" id="{F75F2595-65C3-4364-83C0-266E50B12FE1}"/>
              </a:ext>
            </a:extLst>
          </p:cNvPr>
          <p:cNvSpPr/>
          <p:nvPr/>
        </p:nvSpPr>
        <p:spPr>
          <a:xfrm>
            <a:off x="671513" y="1469859"/>
            <a:ext cx="7900987" cy="830997"/>
          </a:xfrm>
          <a:prstGeom prst="rect">
            <a:avLst/>
          </a:prstGeom>
        </p:spPr>
        <p:txBody>
          <a:bodyPr wrap="square">
            <a:spAutoFit/>
          </a:bodyPr>
          <a:lstStyle/>
          <a:p>
            <a:pPr indent="628650" algn="just">
              <a:spcBef>
                <a:spcPts val="600"/>
              </a:spcBef>
              <a:spcAft>
                <a:spcPts val="600"/>
              </a:spcAft>
            </a:pPr>
            <a:r>
              <a:rPr lang="zh-CN" altLang="en-US" sz="2400" dirty="0" smtClean="0"/>
              <a:t>为了能够充分的理解</a:t>
            </a:r>
            <a:r>
              <a:rPr lang="en-US" sz="2400" dirty="0" smtClean="0"/>
              <a:t>UI</a:t>
            </a:r>
            <a:r>
              <a:rPr lang="zh-CN" altLang="en-US" sz="2400" dirty="0" smtClean="0"/>
              <a:t>界面中的交互动效设计，我们必须要了解交互动效在</a:t>
            </a:r>
            <a:r>
              <a:rPr lang="en-US" sz="2400" dirty="0" smtClean="0"/>
              <a:t>APP</a:t>
            </a:r>
            <a:r>
              <a:rPr lang="zh-CN" altLang="en-US" sz="2400" dirty="0" smtClean="0"/>
              <a:t>应用中的常见表现形式。</a:t>
            </a:r>
            <a:endParaRPr lang="en-US" altLang="zh-CN" sz="2400" dirty="0" smtClean="0"/>
          </a:p>
        </p:txBody>
      </p:sp>
      <p:sp>
        <p:nvSpPr>
          <p:cNvPr id="922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23"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4"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5"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6"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7"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270" name="Rectangle 6"/>
          <p:cNvSpPr>
            <a:spLocks noChangeArrowheads="1"/>
          </p:cNvSpPr>
          <p:nvPr/>
        </p:nvSpPr>
        <p:spPr bwMode="auto">
          <a:xfrm>
            <a:off x="0" y="9715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1" name="Rectangle 7"/>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2" name="Rectangle 8"/>
          <p:cNvSpPr>
            <a:spLocks noChangeArrowheads="1"/>
          </p:cNvSpPr>
          <p:nvPr/>
        </p:nvSpPr>
        <p:spPr bwMode="auto">
          <a:xfrm>
            <a:off x="0" y="2914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3" name="Rectangle 9"/>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09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00"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01"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5"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界面交互动效</a:t>
            </a:r>
            <a:endParaRPr lang="zh-CN" altLang="en-US" sz="2800" dirty="0">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 xmlns:a16="http://schemas.microsoft.com/office/drawing/2014/main" id="{AD423A49-15D4-4B9B-A411-894A53436A6D}"/>
              </a:ext>
            </a:extLst>
          </p:cNvPr>
          <p:cNvSpPr/>
          <p:nvPr/>
        </p:nvSpPr>
        <p:spPr>
          <a:xfrm>
            <a:off x="1385542" y="909903"/>
            <a:ext cx="3877985" cy="461665"/>
          </a:xfrm>
          <a:prstGeom prst="rect">
            <a:avLst/>
          </a:prstGeom>
        </p:spPr>
        <p:txBody>
          <a:bodyPr wrap="none">
            <a:spAutoFit/>
          </a:bodyPr>
          <a:lstStyle/>
          <a:p>
            <a:pPr algn="just"/>
            <a:r>
              <a:rPr lang="zh-CN" altLang="en-US" sz="2400" dirty="0" smtClean="0"/>
              <a:t>常见界面交互动效表现形式</a:t>
            </a:r>
            <a:endParaRPr lang="zh-CN" altLang="en-US" sz="2400" dirty="0"/>
          </a:p>
        </p:txBody>
      </p:sp>
      <p:sp>
        <p:nvSpPr>
          <p:cNvPr id="27" name="椭圆 26"/>
          <p:cNvSpPr/>
          <p:nvPr/>
        </p:nvSpPr>
        <p:spPr>
          <a:xfrm>
            <a:off x="685799" y="2368916"/>
            <a:ext cx="1500186" cy="1500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271712" y="2368916"/>
            <a:ext cx="1500186" cy="150018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857633" y="2368916"/>
            <a:ext cx="1500186" cy="150018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429264" y="2368916"/>
            <a:ext cx="1500186" cy="15001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000897" y="2340341"/>
            <a:ext cx="1500186" cy="1500186"/>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 xmlns:a16="http://schemas.microsoft.com/office/drawing/2014/main" id="{BDBB6C18-CF54-43F9-B95B-08406F61FEB7}"/>
              </a:ext>
            </a:extLst>
          </p:cNvPr>
          <p:cNvSpPr/>
          <p:nvPr/>
        </p:nvSpPr>
        <p:spPr>
          <a:xfrm>
            <a:off x="700087" y="2914659"/>
            <a:ext cx="1449219" cy="400110"/>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1</a:t>
            </a:r>
            <a:r>
              <a:rPr lang="en-US" altLang="zh-CN" sz="2000" dirty="0" smtClean="0">
                <a:solidFill>
                  <a:schemeClr val="bg1"/>
                </a:solidFill>
              </a:rPr>
              <a:t>.</a:t>
            </a:r>
            <a:r>
              <a:rPr lang="zh-CN" altLang="en-US" sz="2000" dirty="0" smtClean="0">
                <a:solidFill>
                  <a:schemeClr val="bg1"/>
                </a:solidFill>
              </a:rPr>
              <a:t>滚动效果</a:t>
            </a:r>
            <a:endParaRPr lang="zh-CN" altLang="zh-CN" sz="2000" dirty="0">
              <a:solidFill>
                <a:schemeClr val="bg1"/>
              </a:solidFill>
            </a:endParaRPr>
          </a:p>
        </p:txBody>
      </p:sp>
      <p:sp>
        <p:nvSpPr>
          <p:cNvPr id="33" name="椭圆 32"/>
          <p:cNvSpPr/>
          <p:nvPr/>
        </p:nvSpPr>
        <p:spPr>
          <a:xfrm>
            <a:off x="685800" y="4000514"/>
            <a:ext cx="1500186" cy="150018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314573" y="3997691"/>
            <a:ext cx="1500186" cy="1500186"/>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857633" y="3997691"/>
            <a:ext cx="1500186" cy="150018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443554" y="3997691"/>
            <a:ext cx="1500186" cy="150018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043761" y="3997691"/>
            <a:ext cx="1500186" cy="150018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 xmlns:a16="http://schemas.microsoft.com/office/drawing/2014/main" id="{BDBB6C18-CF54-43F9-B95B-08406F61FEB7}"/>
              </a:ext>
            </a:extLst>
          </p:cNvPr>
          <p:cNvSpPr/>
          <p:nvPr/>
        </p:nvSpPr>
        <p:spPr>
          <a:xfrm>
            <a:off x="5457839" y="4556032"/>
            <a:ext cx="1449217" cy="400110"/>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9</a:t>
            </a:r>
            <a:r>
              <a:rPr lang="en-US" altLang="zh-CN" sz="2000" dirty="0" smtClean="0">
                <a:solidFill>
                  <a:schemeClr val="bg1"/>
                </a:solidFill>
              </a:rPr>
              <a:t>.</a:t>
            </a:r>
            <a:r>
              <a:rPr lang="zh-CN" altLang="en-US" sz="2000" dirty="0" smtClean="0">
                <a:solidFill>
                  <a:schemeClr val="bg1"/>
                </a:solidFill>
              </a:rPr>
              <a:t>翻页效果</a:t>
            </a:r>
            <a:endParaRPr lang="zh-CN" altLang="zh-CN" sz="2000" dirty="0">
              <a:solidFill>
                <a:schemeClr val="bg1"/>
              </a:solidFill>
            </a:endParaRPr>
          </a:p>
        </p:txBody>
      </p:sp>
      <p:sp>
        <p:nvSpPr>
          <p:cNvPr id="39" name="矩形 38">
            <a:extLst>
              <a:ext uri="{FF2B5EF4-FFF2-40B4-BE49-F238E27FC236}">
                <a16:creationId xmlns="" xmlns:a16="http://schemas.microsoft.com/office/drawing/2014/main" id="{BDBB6C18-CF54-43F9-B95B-08406F61FEB7}"/>
              </a:ext>
            </a:extLst>
          </p:cNvPr>
          <p:cNvSpPr/>
          <p:nvPr/>
        </p:nvSpPr>
        <p:spPr>
          <a:xfrm>
            <a:off x="6986609" y="4556032"/>
            <a:ext cx="1603650" cy="400110"/>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10</a:t>
            </a:r>
            <a:r>
              <a:rPr lang="en-US" altLang="zh-CN" sz="2000" dirty="0" smtClean="0">
                <a:solidFill>
                  <a:schemeClr val="bg1"/>
                </a:solidFill>
              </a:rPr>
              <a:t>.</a:t>
            </a:r>
            <a:r>
              <a:rPr lang="zh-CN" altLang="en-US" sz="2000" dirty="0" smtClean="0">
                <a:solidFill>
                  <a:schemeClr val="bg1"/>
                </a:solidFill>
              </a:rPr>
              <a:t>融合效果</a:t>
            </a:r>
            <a:endParaRPr lang="zh-CN" altLang="zh-CN" sz="2000" dirty="0">
              <a:solidFill>
                <a:schemeClr val="bg1"/>
              </a:solidFill>
            </a:endParaRPr>
          </a:p>
        </p:txBody>
      </p:sp>
      <p:sp>
        <p:nvSpPr>
          <p:cNvPr id="40" name="矩形 39">
            <a:extLst>
              <a:ext uri="{FF2B5EF4-FFF2-40B4-BE49-F238E27FC236}">
                <a16:creationId xmlns="" xmlns:a16="http://schemas.microsoft.com/office/drawing/2014/main" id="{BDBB6C18-CF54-43F9-B95B-08406F61FEB7}"/>
              </a:ext>
            </a:extLst>
          </p:cNvPr>
          <p:cNvSpPr/>
          <p:nvPr/>
        </p:nvSpPr>
        <p:spPr>
          <a:xfrm>
            <a:off x="700086" y="4530283"/>
            <a:ext cx="1449217" cy="400110"/>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6</a:t>
            </a:r>
            <a:r>
              <a:rPr lang="en-US" altLang="zh-CN" sz="2000" dirty="0" smtClean="0">
                <a:solidFill>
                  <a:schemeClr val="bg1"/>
                </a:solidFill>
              </a:rPr>
              <a:t>.</a:t>
            </a:r>
            <a:r>
              <a:rPr lang="zh-CN" altLang="en-US" sz="2000" dirty="0" smtClean="0">
                <a:solidFill>
                  <a:schemeClr val="bg1"/>
                </a:solidFill>
              </a:rPr>
              <a:t>滑动效果</a:t>
            </a:r>
            <a:endParaRPr lang="zh-CN" altLang="zh-CN" sz="2000" dirty="0">
              <a:solidFill>
                <a:schemeClr val="bg1"/>
              </a:solidFill>
            </a:endParaRPr>
          </a:p>
        </p:txBody>
      </p:sp>
      <p:sp>
        <p:nvSpPr>
          <p:cNvPr id="42" name="矩形 41">
            <a:extLst>
              <a:ext uri="{FF2B5EF4-FFF2-40B4-BE49-F238E27FC236}">
                <a16:creationId xmlns="" xmlns:a16="http://schemas.microsoft.com/office/drawing/2014/main" id="{BDBB6C18-CF54-43F9-B95B-08406F61FEB7}"/>
              </a:ext>
            </a:extLst>
          </p:cNvPr>
          <p:cNvSpPr/>
          <p:nvPr/>
        </p:nvSpPr>
        <p:spPr>
          <a:xfrm>
            <a:off x="3871917" y="2800359"/>
            <a:ext cx="1449219" cy="707886"/>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3</a:t>
            </a:r>
            <a:r>
              <a:rPr lang="en-US" altLang="zh-CN" sz="2000" dirty="0" smtClean="0">
                <a:solidFill>
                  <a:schemeClr val="bg1"/>
                </a:solidFill>
              </a:rPr>
              <a:t>.</a:t>
            </a:r>
            <a:r>
              <a:rPr lang="zh-CN" altLang="en-US" sz="2000" dirty="0" smtClean="0">
                <a:solidFill>
                  <a:schemeClr val="bg1"/>
                </a:solidFill>
              </a:rPr>
              <a:t>扩大弹出效果</a:t>
            </a:r>
            <a:endParaRPr lang="zh-CN" altLang="zh-CN" sz="2000" dirty="0">
              <a:solidFill>
                <a:schemeClr val="bg1"/>
              </a:solidFill>
            </a:endParaRPr>
          </a:p>
        </p:txBody>
      </p:sp>
      <p:sp>
        <p:nvSpPr>
          <p:cNvPr id="43" name="矩形 42">
            <a:extLst>
              <a:ext uri="{FF2B5EF4-FFF2-40B4-BE49-F238E27FC236}">
                <a16:creationId xmlns="" xmlns:a16="http://schemas.microsoft.com/office/drawing/2014/main" id="{BDBB6C18-CF54-43F9-B95B-08406F61FEB7}"/>
              </a:ext>
            </a:extLst>
          </p:cNvPr>
          <p:cNvSpPr/>
          <p:nvPr/>
        </p:nvSpPr>
        <p:spPr>
          <a:xfrm>
            <a:off x="5443550" y="2800359"/>
            <a:ext cx="1449219" cy="707886"/>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4</a:t>
            </a:r>
            <a:r>
              <a:rPr lang="en-US" altLang="zh-CN" sz="2000" dirty="0" smtClean="0">
                <a:solidFill>
                  <a:schemeClr val="bg1"/>
                </a:solidFill>
              </a:rPr>
              <a:t>.</a:t>
            </a:r>
            <a:r>
              <a:rPr lang="zh-CN" altLang="en-US" sz="2000" dirty="0" smtClean="0">
                <a:solidFill>
                  <a:schemeClr val="bg1"/>
                </a:solidFill>
              </a:rPr>
              <a:t>最小化效果</a:t>
            </a:r>
            <a:endParaRPr lang="zh-CN" altLang="zh-CN" sz="2000" dirty="0">
              <a:solidFill>
                <a:schemeClr val="bg1"/>
              </a:solidFill>
            </a:endParaRPr>
          </a:p>
        </p:txBody>
      </p:sp>
      <p:sp>
        <p:nvSpPr>
          <p:cNvPr id="44" name="矩形 43">
            <a:extLst>
              <a:ext uri="{FF2B5EF4-FFF2-40B4-BE49-F238E27FC236}">
                <a16:creationId xmlns="" xmlns:a16="http://schemas.microsoft.com/office/drawing/2014/main" id="{BDBB6C18-CF54-43F9-B95B-08406F61FEB7}"/>
              </a:ext>
            </a:extLst>
          </p:cNvPr>
          <p:cNvSpPr/>
          <p:nvPr/>
        </p:nvSpPr>
        <p:spPr>
          <a:xfrm>
            <a:off x="7015183" y="2800359"/>
            <a:ext cx="1449219" cy="707886"/>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5</a:t>
            </a:r>
            <a:r>
              <a:rPr lang="en-US" altLang="zh-CN" sz="2000" dirty="0" smtClean="0">
                <a:solidFill>
                  <a:schemeClr val="bg1"/>
                </a:solidFill>
              </a:rPr>
              <a:t>.</a:t>
            </a:r>
            <a:r>
              <a:rPr lang="zh-CN" altLang="en-US" sz="2000" dirty="0" smtClean="0">
                <a:solidFill>
                  <a:schemeClr val="bg1"/>
                </a:solidFill>
              </a:rPr>
              <a:t>标签转换效果</a:t>
            </a:r>
            <a:endParaRPr lang="zh-CN" altLang="zh-CN" sz="2000" dirty="0">
              <a:solidFill>
                <a:schemeClr val="bg1"/>
              </a:solidFill>
            </a:endParaRPr>
          </a:p>
        </p:txBody>
      </p:sp>
      <p:sp>
        <p:nvSpPr>
          <p:cNvPr id="45" name="矩形 44">
            <a:extLst>
              <a:ext uri="{FF2B5EF4-FFF2-40B4-BE49-F238E27FC236}">
                <a16:creationId xmlns="" xmlns:a16="http://schemas.microsoft.com/office/drawing/2014/main" id="{BDBB6C18-CF54-43F9-B95B-08406F61FEB7}"/>
              </a:ext>
            </a:extLst>
          </p:cNvPr>
          <p:cNvSpPr/>
          <p:nvPr/>
        </p:nvSpPr>
        <p:spPr>
          <a:xfrm>
            <a:off x="2328859" y="4444555"/>
            <a:ext cx="1449217" cy="707886"/>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7</a:t>
            </a:r>
            <a:r>
              <a:rPr lang="en-US" altLang="zh-CN" sz="2000" dirty="0" smtClean="0">
                <a:solidFill>
                  <a:schemeClr val="bg1"/>
                </a:solidFill>
              </a:rPr>
              <a:t>.</a:t>
            </a:r>
            <a:r>
              <a:rPr lang="zh-CN" altLang="en-US" sz="2000" dirty="0" smtClean="0">
                <a:solidFill>
                  <a:schemeClr val="bg1"/>
                </a:solidFill>
              </a:rPr>
              <a:t>对象切换效果</a:t>
            </a:r>
            <a:endParaRPr lang="zh-CN" altLang="zh-CN" sz="2000" dirty="0">
              <a:solidFill>
                <a:schemeClr val="bg1"/>
              </a:solidFill>
            </a:endParaRPr>
          </a:p>
        </p:txBody>
      </p:sp>
      <p:sp>
        <p:nvSpPr>
          <p:cNvPr id="46" name="矩形 45">
            <a:extLst>
              <a:ext uri="{FF2B5EF4-FFF2-40B4-BE49-F238E27FC236}">
                <a16:creationId xmlns="" xmlns:a16="http://schemas.microsoft.com/office/drawing/2014/main" id="{BDBB6C18-CF54-43F9-B95B-08406F61FEB7}"/>
              </a:ext>
            </a:extLst>
          </p:cNvPr>
          <p:cNvSpPr/>
          <p:nvPr/>
        </p:nvSpPr>
        <p:spPr>
          <a:xfrm>
            <a:off x="3871917" y="4444555"/>
            <a:ext cx="1449217" cy="707886"/>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8</a:t>
            </a:r>
            <a:r>
              <a:rPr lang="en-US" altLang="zh-CN" sz="2000" dirty="0" smtClean="0">
                <a:solidFill>
                  <a:schemeClr val="bg1"/>
                </a:solidFill>
              </a:rPr>
              <a:t>.</a:t>
            </a:r>
            <a:r>
              <a:rPr lang="zh-CN" altLang="en-US" sz="2000" dirty="0" smtClean="0">
                <a:solidFill>
                  <a:schemeClr val="bg1"/>
                </a:solidFill>
              </a:rPr>
              <a:t>展开堆叠效果</a:t>
            </a:r>
            <a:endParaRPr lang="zh-CN" altLang="zh-CN" sz="2000" dirty="0">
              <a:solidFill>
                <a:schemeClr val="bg1"/>
              </a:solidFill>
            </a:endParaRPr>
          </a:p>
        </p:txBody>
      </p:sp>
      <p:sp>
        <p:nvSpPr>
          <p:cNvPr id="47" name="矩形 46">
            <a:extLst>
              <a:ext uri="{FF2B5EF4-FFF2-40B4-BE49-F238E27FC236}">
                <a16:creationId xmlns="" xmlns:a16="http://schemas.microsoft.com/office/drawing/2014/main" id="{BDBB6C18-CF54-43F9-B95B-08406F61FEB7}"/>
              </a:ext>
            </a:extLst>
          </p:cNvPr>
          <p:cNvSpPr/>
          <p:nvPr/>
        </p:nvSpPr>
        <p:spPr>
          <a:xfrm>
            <a:off x="2286000" y="2914659"/>
            <a:ext cx="1449219" cy="400110"/>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2</a:t>
            </a:r>
            <a:r>
              <a:rPr lang="en-US" altLang="zh-CN" sz="2000" dirty="0" smtClean="0">
                <a:solidFill>
                  <a:schemeClr val="bg1"/>
                </a:solidFill>
              </a:rPr>
              <a:t>.</a:t>
            </a:r>
            <a:r>
              <a:rPr lang="zh-CN" altLang="en-US" sz="2000" dirty="0" smtClean="0">
                <a:solidFill>
                  <a:schemeClr val="bg1"/>
                </a:solidFill>
              </a:rPr>
              <a:t>平移效果</a:t>
            </a:r>
            <a:endParaRPr lang="zh-CN" altLang="zh-CN" sz="2000" dirty="0">
              <a:solidFill>
                <a:schemeClr val="bg1"/>
              </a:solidFill>
            </a:endParaRPr>
          </a:p>
        </p:txBody>
      </p:sp>
    </p:spTree>
    <p:extLst>
      <p:ext uri="{BB962C8B-B14F-4D97-AF65-F5344CB8AC3E}">
        <p14:creationId xmlns="" xmlns:p14="http://schemas.microsoft.com/office/powerpoint/2010/main" val="2771051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0"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2" name="矩形 11">
            <a:extLst>
              <a:ext uri="{FF2B5EF4-FFF2-40B4-BE49-F238E27FC236}">
                <a16:creationId xmlns="" xmlns:a16="http://schemas.microsoft.com/office/drawing/2014/main"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开关顾名思义就是开启和关闭，开关按钮是移动端界面中的常见的元素，一般用于打开或关闭某个功能。在移动端操作系统中，开关按钮的应用非常常见，通过开关按钮来打开或关闭应用中的某种功能，这样的设计符合现实生活的经验，是一种习惯用法。</a:t>
            </a:r>
            <a:endParaRPr lang="en-US" altLang="zh-CN" sz="2400" dirty="0" smtClean="0"/>
          </a:p>
        </p:txBody>
      </p:sp>
      <p:sp>
        <p:nvSpPr>
          <p:cNvPr id="81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198" name="Rectangle 6"/>
          <p:cNvSpPr>
            <a:spLocks noChangeArrowheads="1"/>
          </p:cNvSpPr>
          <p:nvPr/>
        </p:nvSpPr>
        <p:spPr bwMode="auto">
          <a:xfrm>
            <a:off x="0" y="2162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199" name="Rectangle 7"/>
          <p:cNvSpPr>
            <a:spLocks noChangeArrowheads="1"/>
          </p:cNvSpPr>
          <p:nvPr/>
        </p:nvSpPr>
        <p:spPr bwMode="auto">
          <a:xfrm>
            <a:off x="0" y="4324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0" name="Rectangle 8"/>
          <p:cNvSpPr>
            <a:spLocks noChangeArrowheads="1"/>
          </p:cNvSpPr>
          <p:nvPr/>
        </p:nvSpPr>
        <p:spPr bwMode="auto">
          <a:xfrm>
            <a:off x="0" y="6486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1" name="Rectangle 9"/>
          <p:cNvSpPr>
            <a:spLocks noChangeArrowheads="1"/>
          </p:cNvSpPr>
          <p:nvPr/>
        </p:nvSpPr>
        <p:spPr bwMode="auto">
          <a:xfrm>
            <a:off x="0" y="8648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7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076"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77" name="Rectangle 5"/>
          <p:cNvSpPr>
            <a:spLocks noChangeArrowheads="1"/>
          </p:cNvSpPr>
          <p:nvPr/>
        </p:nvSpPr>
        <p:spPr bwMode="auto">
          <a:xfrm>
            <a:off x="0" y="3848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界面交互动效</a:t>
            </a:r>
            <a:endParaRPr lang="zh-CN" altLang="en-US" sz="2800" dirty="0">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开关按钮的功能与特点</a:t>
            </a:r>
            <a:endParaRPr lang="zh-CN" altLang="en-US" sz="2400" dirty="0"/>
          </a:p>
        </p:txBody>
      </p:sp>
      <p:pic>
        <p:nvPicPr>
          <p:cNvPr id="8194" name="Picture 2" descr="截图133123"/>
          <p:cNvPicPr>
            <a:picLocks noChangeAspect="1" noChangeArrowheads="1"/>
          </p:cNvPicPr>
          <p:nvPr/>
        </p:nvPicPr>
        <p:blipFill>
          <a:blip r:embed="rId3"/>
          <a:srcRect/>
          <a:stretch>
            <a:fillRect/>
          </a:stretch>
        </p:blipFill>
        <p:spPr bwMode="auto">
          <a:xfrm>
            <a:off x="1900237" y="4153839"/>
            <a:ext cx="2636150" cy="1451624"/>
          </a:xfrm>
          <a:prstGeom prst="rect">
            <a:avLst/>
          </a:prstGeom>
          <a:noFill/>
        </p:spPr>
      </p:pic>
      <p:pic>
        <p:nvPicPr>
          <p:cNvPr id="8193" name="Picture 1" descr="截图133124"/>
          <p:cNvPicPr>
            <a:picLocks noChangeAspect="1" noChangeArrowheads="1"/>
          </p:cNvPicPr>
          <p:nvPr/>
        </p:nvPicPr>
        <p:blipFill>
          <a:blip r:embed="rId4"/>
          <a:srcRect/>
          <a:stretch>
            <a:fillRect/>
          </a:stretch>
        </p:blipFill>
        <p:spPr bwMode="auto">
          <a:xfrm>
            <a:off x="4843461" y="3672942"/>
            <a:ext cx="2357438" cy="1927757"/>
          </a:xfrm>
          <a:prstGeom prst="rect">
            <a:avLst/>
          </a:prstGeom>
          <a:noFill/>
        </p:spPr>
      </p:pic>
      <p:sp>
        <p:nvSpPr>
          <p:cNvPr id="819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196" name="Rectangle 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3298489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37" name="矩形 36">
            <a:extLst>
              <a:ext uri="{FF2B5EF4-FFF2-40B4-BE49-F238E27FC236}">
                <a16:creationId xmlns="" xmlns:a16="http://schemas.microsoft.com/office/drawing/2014/main" id="{F75F2595-65C3-4364-83C0-266E50B12FE1}"/>
              </a:ext>
            </a:extLst>
          </p:cNvPr>
          <p:cNvSpPr/>
          <p:nvPr/>
        </p:nvSpPr>
        <p:spPr>
          <a:xfrm>
            <a:off x="671513" y="1469859"/>
            <a:ext cx="7900987" cy="1569660"/>
          </a:xfrm>
          <a:prstGeom prst="rect">
            <a:avLst/>
          </a:prstGeom>
        </p:spPr>
        <p:txBody>
          <a:bodyPr wrap="square">
            <a:spAutoFit/>
          </a:bodyPr>
          <a:lstStyle/>
          <a:p>
            <a:pPr indent="628650" algn="just">
              <a:spcBef>
                <a:spcPts val="600"/>
              </a:spcBef>
              <a:spcAft>
                <a:spcPts val="600"/>
              </a:spcAft>
            </a:pPr>
            <a:r>
              <a:rPr lang="zh-CN" altLang="en-US" sz="2400" dirty="0" smtClean="0"/>
              <a:t>开关按钮是</a:t>
            </a:r>
            <a:r>
              <a:rPr lang="en-US" sz="2400" dirty="0" smtClean="0"/>
              <a:t>APP</a:t>
            </a:r>
            <a:r>
              <a:rPr lang="zh-CN" altLang="en-US" sz="2400" dirty="0" smtClean="0"/>
              <a:t>应用界面中常见的组件之一，通过开关按钮可以控制</a:t>
            </a:r>
            <a:r>
              <a:rPr lang="en-US" sz="2400" dirty="0" smtClean="0"/>
              <a:t>APP</a:t>
            </a:r>
            <a:r>
              <a:rPr lang="zh-CN" altLang="en-US" sz="2400" dirty="0" smtClean="0"/>
              <a:t>应用中某种功能的开启和关闭。当用户在界面中点击开关按钮时，通常需要结合动效的表现形式，从而为用户提供清晰的反馈。</a:t>
            </a:r>
            <a:endParaRPr lang="en-US" altLang="zh-CN" sz="2400" dirty="0" smtClean="0"/>
          </a:p>
        </p:txBody>
      </p:sp>
      <p:sp>
        <p:nvSpPr>
          <p:cNvPr id="20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2095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Arial" pitchFamily="34" charset="0"/>
                <a:ea typeface="宋体" pitchFamily="2" charset="-122"/>
                <a:cs typeface="Calibri" pitchFamily="34"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55" name="Rectangle 7"/>
          <p:cNvSpPr>
            <a:spLocks noChangeArrowheads="1"/>
          </p:cNvSpPr>
          <p:nvPr/>
        </p:nvSpPr>
        <p:spPr bwMode="auto">
          <a:xfrm>
            <a:off x="0" y="4191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Arial" pitchFamily="34" charset="0"/>
                <a:ea typeface="宋体" pitchFamily="2" charset="-122"/>
                <a:cs typeface="Calibri" pitchFamily="34"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56" name="Rectangle 8"/>
          <p:cNvSpPr>
            <a:spLocks noChangeArrowheads="1"/>
          </p:cNvSpPr>
          <p:nvPr/>
        </p:nvSpPr>
        <p:spPr bwMode="auto">
          <a:xfrm>
            <a:off x="0" y="6315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57" name="Rectangle 9"/>
          <p:cNvSpPr>
            <a:spLocks noChangeArrowheads="1"/>
          </p:cNvSpPr>
          <p:nvPr/>
        </p:nvSpPr>
        <p:spPr bwMode="auto">
          <a:xfrm>
            <a:off x="0" y="8439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界面交互动效</a:t>
            </a:r>
            <a:endParaRPr lang="zh-CN" altLang="en-US" sz="2800" dirty="0">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制作开关按钮交互动效</a:t>
            </a:r>
            <a:endParaRPr lang="zh-CN" altLang="en-US" sz="2400" dirty="0"/>
          </a:p>
        </p:txBody>
      </p:sp>
      <p:sp>
        <p:nvSpPr>
          <p:cNvPr id="20" name="矩形 19">
            <a:extLst>
              <a:ext uri="{FF2B5EF4-FFF2-40B4-BE49-F238E27FC236}">
                <a16:creationId xmlns:a16="http://schemas.microsoft.com/office/drawing/2014/main" xmlns="" id="{F75F2595-65C3-4364-83C0-266E50B12FE1}"/>
              </a:ext>
            </a:extLst>
          </p:cNvPr>
          <p:cNvSpPr/>
          <p:nvPr/>
        </p:nvSpPr>
        <p:spPr>
          <a:xfrm>
            <a:off x="785814" y="4260805"/>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5</a:t>
            </a:r>
            <a:r>
              <a:rPr lang="zh-CN" altLang="en-US" sz="1050" dirty="0" smtClean="0"/>
              <a:t>章</a:t>
            </a:r>
            <a:r>
              <a:rPr lang="en-US" sz="1050" dirty="0" smtClean="0"/>
              <a:t>\</a:t>
            </a:r>
            <a:r>
              <a:rPr lang="en-US" sz="1050" dirty="0" smtClean="0"/>
              <a:t>5-2-3.aep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5</a:t>
            </a:r>
            <a:r>
              <a:rPr lang="zh-CN" altLang="en-US" sz="1050" dirty="0" smtClean="0"/>
              <a:t>章</a:t>
            </a:r>
            <a:r>
              <a:rPr lang="en-US" sz="1050" dirty="0" smtClean="0"/>
              <a:t>\</a:t>
            </a:r>
            <a:r>
              <a:rPr lang="en-US" sz="1050" dirty="0" smtClean="0"/>
              <a:t>5-2-3.mp4</a:t>
            </a:r>
            <a:endParaRPr lang="en-US" altLang="zh-CN" sz="1050" dirty="0" smtClean="0"/>
          </a:p>
        </p:txBody>
      </p:sp>
      <p:pic>
        <p:nvPicPr>
          <p:cNvPr id="7172" name="Picture 4" descr="snap14923"/>
          <p:cNvPicPr>
            <a:picLocks noChangeAspect="1" noChangeArrowheads="1"/>
          </p:cNvPicPr>
          <p:nvPr/>
        </p:nvPicPr>
        <p:blipFill>
          <a:blip r:embed="rId3" cstate="print"/>
          <a:srcRect/>
          <a:stretch>
            <a:fillRect/>
          </a:stretch>
        </p:blipFill>
        <p:spPr bwMode="auto">
          <a:xfrm>
            <a:off x="871538" y="3128742"/>
            <a:ext cx="1628775" cy="1047972"/>
          </a:xfrm>
          <a:prstGeom prst="rect">
            <a:avLst/>
          </a:prstGeom>
          <a:noFill/>
        </p:spPr>
      </p:pic>
      <p:pic>
        <p:nvPicPr>
          <p:cNvPr id="7171" name="Picture 3" descr="snap14924"/>
          <p:cNvPicPr>
            <a:picLocks noChangeAspect="1" noChangeArrowheads="1"/>
          </p:cNvPicPr>
          <p:nvPr/>
        </p:nvPicPr>
        <p:blipFill>
          <a:blip r:embed="rId4" cstate="print"/>
          <a:srcRect/>
          <a:stretch>
            <a:fillRect/>
          </a:stretch>
        </p:blipFill>
        <p:spPr bwMode="auto">
          <a:xfrm>
            <a:off x="2600326" y="3133504"/>
            <a:ext cx="1628775" cy="1047972"/>
          </a:xfrm>
          <a:prstGeom prst="rect">
            <a:avLst/>
          </a:prstGeom>
          <a:noFill/>
        </p:spPr>
      </p:pic>
      <p:pic>
        <p:nvPicPr>
          <p:cNvPr id="7170" name="Picture 2" descr="snap14925"/>
          <p:cNvPicPr>
            <a:picLocks noChangeAspect="1" noChangeArrowheads="1"/>
          </p:cNvPicPr>
          <p:nvPr/>
        </p:nvPicPr>
        <p:blipFill>
          <a:blip r:embed="rId5" cstate="print"/>
          <a:srcRect/>
          <a:stretch>
            <a:fillRect/>
          </a:stretch>
        </p:blipFill>
        <p:spPr bwMode="auto">
          <a:xfrm>
            <a:off x="4329115" y="3123979"/>
            <a:ext cx="1628775" cy="1047972"/>
          </a:xfrm>
          <a:prstGeom prst="rect">
            <a:avLst/>
          </a:prstGeom>
          <a:noFill/>
        </p:spPr>
      </p:pic>
      <p:pic>
        <p:nvPicPr>
          <p:cNvPr id="7169" name="Picture 1" descr="snap14926"/>
          <p:cNvPicPr>
            <a:picLocks noChangeAspect="1" noChangeArrowheads="1"/>
          </p:cNvPicPr>
          <p:nvPr/>
        </p:nvPicPr>
        <p:blipFill>
          <a:blip r:embed="rId6" cstate="print"/>
          <a:srcRect/>
          <a:stretch>
            <a:fillRect/>
          </a:stretch>
        </p:blipFill>
        <p:spPr bwMode="auto">
          <a:xfrm>
            <a:off x="6057911" y="3128740"/>
            <a:ext cx="1628775" cy="1047972"/>
          </a:xfrm>
          <a:prstGeom prst="rect">
            <a:avLst/>
          </a:prstGeom>
          <a:noFill/>
        </p:spPr>
      </p:pic>
      <p:sp>
        <p:nvSpPr>
          <p:cNvPr id="717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174" name="Rectangle 6"/>
          <p:cNvSpPr>
            <a:spLocks noChangeArrowheads="1"/>
          </p:cNvSpPr>
          <p:nvPr/>
        </p:nvSpPr>
        <p:spPr bwMode="auto">
          <a:xfrm>
            <a:off x="0" y="790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75" name="Rectangle 7"/>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76" name="Rectangle 8"/>
          <p:cNvSpPr>
            <a:spLocks noChangeArrowheads="1"/>
          </p:cNvSpPr>
          <p:nvPr/>
        </p:nvSpPr>
        <p:spPr bwMode="auto">
          <a:xfrm>
            <a:off x="0" y="2371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77" name="Rectangle 9"/>
          <p:cNvSpPr>
            <a:spLocks noChangeArrowheads="1"/>
          </p:cNvSpPr>
          <p:nvPr/>
        </p:nvSpPr>
        <p:spPr bwMode="auto">
          <a:xfrm>
            <a:off x="0" y="3162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1643743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F75F2595-65C3-4364-83C0-266E50B12FE1}"/>
              </a:ext>
            </a:extLst>
          </p:cNvPr>
          <p:cNvSpPr/>
          <p:nvPr/>
        </p:nvSpPr>
        <p:spPr>
          <a:xfrm>
            <a:off x="671513" y="1469859"/>
            <a:ext cx="7900987" cy="3046988"/>
          </a:xfrm>
          <a:prstGeom prst="rect">
            <a:avLst/>
          </a:prstGeom>
        </p:spPr>
        <p:txBody>
          <a:bodyPr wrap="square">
            <a:spAutoFit/>
          </a:bodyPr>
          <a:lstStyle/>
          <a:p>
            <a:pPr indent="628650" algn="just">
              <a:spcBef>
                <a:spcPts val="600"/>
              </a:spcBef>
              <a:spcAft>
                <a:spcPts val="600"/>
              </a:spcAft>
            </a:pPr>
            <a:r>
              <a:rPr lang="zh-CN" altLang="en-US" sz="2400" dirty="0" smtClean="0"/>
              <a:t>根据一些抽样调查，浏览者倾向于认为打开速度较快的移动应用质量更高，更可信，也更有趣。相应地，移动应用打开速度越慢，访问者的心理挫折感越强，就会对移动应用的可信性和质量产生怀疑。在这种情况下，用户会觉得移动应用的后台可能出现了一种错误，因为在很长一段时间内，他没有得到任何提示。而且，缓慢的打开速度会让用户忘了下一步要做什么，不得不重新回忆，这会进一步恶化用户的使用体验。</a:t>
            </a:r>
            <a:endParaRPr lang="en-US" altLang="zh-CN" sz="2400" dirty="0" smtClean="0"/>
          </a:p>
        </p:txBody>
      </p:sp>
      <p:pic>
        <p:nvPicPr>
          <p:cNvPr id="7"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8"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8677" name="Rectangle 5"/>
          <p:cNvSpPr>
            <a:spLocks noChangeArrowheads="1"/>
          </p:cNvSpPr>
          <p:nvPr/>
        </p:nvSpPr>
        <p:spPr bwMode="auto">
          <a:xfrm>
            <a:off x="0" y="1981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678" name="Rectangle 6"/>
          <p:cNvSpPr>
            <a:spLocks noChangeArrowheads="1"/>
          </p:cNvSpPr>
          <p:nvPr/>
        </p:nvSpPr>
        <p:spPr bwMode="auto">
          <a:xfrm>
            <a:off x="0" y="3962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679" name="Rectangle 7"/>
          <p:cNvSpPr>
            <a:spLocks noChangeArrowheads="1"/>
          </p:cNvSpPr>
          <p:nvPr/>
        </p:nvSpPr>
        <p:spPr bwMode="auto">
          <a:xfrm>
            <a:off x="0" y="5943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界面交互动效</a:t>
            </a:r>
            <a:endParaRPr lang="zh-CN" altLang="en-US" sz="2800" dirty="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AD423A49-15D4-4B9B-A411-894A53436A6D}"/>
              </a:ext>
            </a:extLst>
          </p:cNvPr>
          <p:cNvSpPr/>
          <p:nvPr/>
        </p:nvSpPr>
        <p:spPr>
          <a:xfrm>
            <a:off x="1385542" y="909903"/>
            <a:ext cx="2646878" cy="461665"/>
          </a:xfrm>
          <a:prstGeom prst="rect">
            <a:avLst/>
          </a:prstGeom>
        </p:spPr>
        <p:txBody>
          <a:bodyPr wrap="none">
            <a:spAutoFit/>
          </a:bodyPr>
          <a:lstStyle/>
          <a:p>
            <a:pPr algn="just"/>
            <a:r>
              <a:rPr lang="zh-CN" altLang="en-US" sz="2400" dirty="0" smtClean="0"/>
              <a:t>了解加载进度动效</a:t>
            </a:r>
            <a:endParaRPr lang="zh-CN" altLang="en-US" sz="2400" dirty="0"/>
          </a:p>
        </p:txBody>
      </p:sp>
      <p:pic>
        <p:nvPicPr>
          <p:cNvPr id="6148" name="Picture 4" descr="snap14708"/>
          <p:cNvPicPr>
            <a:picLocks noChangeAspect="1" noChangeArrowheads="1"/>
          </p:cNvPicPr>
          <p:nvPr/>
        </p:nvPicPr>
        <p:blipFill>
          <a:blip r:embed="rId3"/>
          <a:srcRect/>
          <a:stretch>
            <a:fillRect/>
          </a:stretch>
        </p:blipFill>
        <p:spPr bwMode="auto">
          <a:xfrm>
            <a:off x="1714498" y="4537257"/>
            <a:ext cx="1271588" cy="1730194"/>
          </a:xfrm>
          <a:prstGeom prst="rect">
            <a:avLst/>
          </a:prstGeom>
          <a:noFill/>
        </p:spPr>
      </p:pic>
      <p:pic>
        <p:nvPicPr>
          <p:cNvPr id="6147" name="Picture 3" descr="snap14709"/>
          <p:cNvPicPr>
            <a:picLocks noChangeAspect="1" noChangeArrowheads="1"/>
          </p:cNvPicPr>
          <p:nvPr/>
        </p:nvPicPr>
        <p:blipFill>
          <a:blip r:embed="rId4"/>
          <a:srcRect/>
          <a:stretch>
            <a:fillRect/>
          </a:stretch>
        </p:blipFill>
        <p:spPr bwMode="auto">
          <a:xfrm>
            <a:off x="3143249" y="4532494"/>
            <a:ext cx="1271588" cy="1730194"/>
          </a:xfrm>
          <a:prstGeom prst="rect">
            <a:avLst/>
          </a:prstGeom>
          <a:noFill/>
        </p:spPr>
      </p:pic>
      <p:pic>
        <p:nvPicPr>
          <p:cNvPr id="6146" name="Picture 2" descr="snap14710"/>
          <p:cNvPicPr>
            <a:picLocks noChangeAspect="1" noChangeArrowheads="1"/>
          </p:cNvPicPr>
          <p:nvPr/>
        </p:nvPicPr>
        <p:blipFill>
          <a:blip r:embed="rId5"/>
          <a:srcRect/>
          <a:stretch>
            <a:fillRect/>
          </a:stretch>
        </p:blipFill>
        <p:spPr bwMode="auto">
          <a:xfrm>
            <a:off x="4572000" y="4542019"/>
            <a:ext cx="1271588" cy="1730194"/>
          </a:xfrm>
          <a:prstGeom prst="rect">
            <a:avLst/>
          </a:prstGeom>
          <a:noFill/>
        </p:spPr>
      </p:pic>
      <p:pic>
        <p:nvPicPr>
          <p:cNvPr id="6145" name="Picture 1" descr="snap14711"/>
          <p:cNvPicPr>
            <a:picLocks noChangeAspect="1" noChangeArrowheads="1"/>
          </p:cNvPicPr>
          <p:nvPr/>
        </p:nvPicPr>
        <p:blipFill>
          <a:blip r:embed="rId6"/>
          <a:srcRect/>
          <a:stretch>
            <a:fillRect/>
          </a:stretch>
        </p:blipFill>
        <p:spPr bwMode="auto">
          <a:xfrm>
            <a:off x="5986464" y="4537256"/>
            <a:ext cx="1271588" cy="1730194"/>
          </a:xfrm>
          <a:prstGeom prst="rect">
            <a:avLst/>
          </a:prstGeom>
          <a:noFill/>
        </p:spPr>
      </p:pic>
      <p:sp>
        <p:nvSpPr>
          <p:cNvPr id="61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50" name="Rectangle 6"/>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1" name="Rectangle 7"/>
          <p:cNvSpPr>
            <a:spLocks noChangeArrowheads="1"/>
          </p:cNvSpPr>
          <p:nvPr/>
        </p:nvSpPr>
        <p:spPr bwMode="auto">
          <a:xfrm>
            <a:off x="0" y="3162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2" name="Rectangle 8"/>
          <p:cNvSpPr>
            <a:spLocks noChangeArrowheads="1"/>
          </p:cNvSpPr>
          <p:nvPr/>
        </p:nvSpPr>
        <p:spPr bwMode="auto">
          <a:xfrm>
            <a:off x="0" y="474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3" name="Rectangle 9"/>
          <p:cNvSpPr>
            <a:spLocks noChangeArrowheads="1"/>
          </p:cNvSpPr>
          <p:nvPr/>
        </p:nvSpPr>
        <p:spPr bwMode="auto">
          <a:xfrm>
            <a:off x="0" y="6324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9"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1" name="矩形 10">
            <a:extLst>
              <a:ext uri="{FF2B5EF4-FFF2-40B4-BE49-F238E27FC236}">
                <a16:creationId xmlns="" xmlns:a16="http://schemas.microsoft.com/office/drawing/2014/main" id="{F75F2595-65C3-4364-83C0-266E50B12FE1}"/>
              </a:ext>
            </a:extLst>
          </p:cNvPr>
          <p:cNvSpPr/>
          <p:nvPr/>
        </p:nvSpPr>
        <p:spPr>
          <a:xfrm>
            <a:off x="671513" y="1469859"/>
            <a:ext cx="7900987" cy="1200329"/>
          </a:xfrm>
          <a:prstGeom prst="rect">
            <a:avLst/>
          </a:prstGeom>
        </p:spPr>
        <p:txBody>
          <a:bodyPr wrap="square">
            <a:spAutoFit/>
          </a:bodyPr>
          <a:lstStyle/>
          <a:p>
            <a:pPr indent="628650" algn="just">
              <a:spcBef>
                <a:spcPts val="600"/>
              </a:spcBef>
              <a:spcAft>
                <a:spcPts val="600"/>
              </a:spcAft>
            </a:pPr>
            <a:r>
              <a:rPr lang="zh-CN" altLang="en-US" sz="2400" dirty="0" smtClean="0"/>
              <a:t>动效设计是大势所趋，加载动效也是其中的重要组成部分，它在用户体验设计中的作用是不可估量的，它让折磨人的等待变成了愉悦的消遣。</a:t>
            </a:r>
            <a:endParaRPr lang="zh-CN" altLang="en-US" sz="2400" dirty="0" smtClean="0"/>
          </a:p>
        </p:txBody>
      </p:sp>
      <p:sp>
        <p:nvSpPr>
          <p:cNvPr id="61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50" name="Rectangle 6"/>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1" name="Rectangle 7"/>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2" name="Rectangle 8"/>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3" name="Rectangle 9"/>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1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198" name="Rectangle 6"/>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199" name="Rectangle 7"/>
          <p:cNvSpPr>
            <a:spLocks noChangeArrowheads="1"/>
          </p:cNvSpPr>
          <p:nvPr/>
        </p:nvSpPr>
        <p:spPr bwMode="auto">
          <a:xfrm>
            <a:off x="0" y="381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0" name="Rectangle 8"/>
          <p:cNvSpPr>
            <a:spLocks noChangeArrowheads="1"/>
          </p:cNvSpPr>
          <p:nvPr/>
        </p:nvSpPr>
        <p:spPr bwMode="auto">
          <a:xfrm>
            <a:off x="0" y="571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1" name="Rectangle 9"/>
          <p:cNvSpPr>
            <a:spLocks noChangeArrowheads="1"/>
          </p:cNvSpPr>
          <p:nvPr/>
        </p:nvSpPr>
        <p:spPr bwMode="auto">
          <a:xfrm>
            <a:off x="0" y="762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1"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2"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3"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4"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5"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9"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界面交互动效</a:t>
            </a:r>
            <a:endParaRPr lang="zh-CN" altLang="en-US" sz="2800" dirty="0">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 xmlns:a16="http://schemas.microsoft.com/office/drawing/2014/main" id="{AD423A49-15D4-4B9B-A411-894A53436A6D}"/>
              </a:ext>
            </a:extLst>
          </p:cNvPr>
          <p:cNvSpPr/>
          <p:nvPr/>
        </p:nvSpPr>
        <p:spPr>
          <a:xfrm>
            <a:off x="1385542" y="909903"/>
            <a:ext cx="4185761" cy="461665"/>
          </a:xfrm>
          <a:prstGeom prst="rect">
            <a:avLst/>
          </a:prstGeom>
        </p:spPr>
        <p:txBody>
          <a:bodyPr wrap="none">
            <a:spAutoFit/>
          </a:bodyPr>
          <a:lstStyle/>
          <a:p>
            <a:pPr algn="just"/>
            <a:r>
              <a:rPr lang="zh-CN" altLang="en-US" sz="2400" dirty="0" smtClean="0"/>
              <a:t>常见加载进度动效的表现形式</a:t>
            </a:r>
            <a:endParaRPr lang="zh-CN" altLang="en-US" sz="2400" dirty="0"/>
          </a:p>
        </p:txBody>
      </p:sp>
      <p:pic>
        <p:nvPicPr>
          <p:cNvPr id="31" name="图片 30">
            <a:extLst>
              <a:ext uri="{FF2B5EF4-FFF2-40B4-BE49-F238E27FC236}">
                <a16:creationId xmlns="" xmlns:a16="http://schemas.microsoft.com/office/drawing/2014/main" id="{980FFB01-E034-41A5-BA3A-89B4E1853810}"/>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17546" y="2721089"/>
            <a:ext cx="4598918" cy="3351099"/>
          </a:xfrm>
          <a:prstGeom prst="rect">
            <a:avLst/>
          </a:prstGeom>
        </p:spPr>
      </p:pic>
      <p:sp>
        <p:nvSpPr>
          <p:cNvPr id="32" name="矩形 31">
            <a:extLst>
              <a:ext uri="{FF2B5EF4-FFF2-40B4-BE49-F238E27FC236}">
                <a16:creationId xmlns:a16="http://schemas.microsoft.com/office/drawing/2014/main" xmlns="" id="{BDBB6C18-CF54-43F9-B95B-08406F61FEB7}"/>
              </a:ext>
            </a:extLst>
          </p:cNvPr>
          <p:cNvSpPr/>
          <p:nvPr/>
        </p:nvSpPr>
        <p:spPr>
          <a:xfrm>
            <a:off x="1907159" y="3357162"/>
            <a:ext cx="2021904" cy="461665"/>
          </a:xfrm>
          <a:prstGeom prst="rect">
            <a:avLst/>
          </a:prstGeom>
        </p:spPr>
        <p:txBody>
          <a:bodyPr wrap="square">
            <a:spAutoFit/>
          </a:bodyPr>
          <a:lstStyle/>
          <a:p>
            <a:pPr algn="ctr">
              <a:spcBef>
                <a:spcPts val="600"/>
              </a:spcBef>
              <a:spcAft>
                <a:spcPts val="600"/>
              </a:spcAft>
              <a:buClr>
                <a:srgbClr val="0099FF"/>
              </a:buClr>
            </a:pPr>
            <a:r>
              <a:rPr lang="en-US" sz="2400" dirty="0" smtClean="0"/>
              <a:t>1</a:t>
            </a:r>
            <a:r>
              <a:rPr lang="en-US" altLang="zh-CN" sz="2400" dirty="0" smtClean="0"/>
              <a:t>.</a:t>
            </a:r>
            <a:r>
              <a:rPr lang="zh-CN" altLang="en-US" sz="2400" dirty="0" smtClean="0"/>
              <a:t>进度条</a:t>
            </a:r>
            <a:endParaRPr lang="zh-CN" altLang="zh-CN" sz="2400" dirty="0"/>
          </a:p>
        </p:txBody>
      </p:sp>
      <p:sp>
        <p:nvSpPr>
          <p:cNvPr id="33" name="矩形 32">
            <a:extLst>
              <a:ext uri="{FF2B5EF4-FFF2-40B4-BE49-F238E27FC236}">
                <a16:creationId xmlns:a16="http://schemas.microsoft.com/office/drawing/2014/main" xmlns="" id="{BDBB6C18-CF54-43F9-B95B-08406F61FEB7}"/>
              </a:ext>
            </a:extLst>
          </p:cNvPr>
          <p:cNvSpPr/>
          <p:nvPr/>
        </p:nvSpPr>
        <p:spPr>
          <a:xfrm>
            <a:off x="649858" y="4814487"/>
            <a:ext cx="2164779" cy="461665"/>
          </a:xfrm>
          <a:prstGeom prst="rect">
            <a:avLst/>
          </a:prstGeom>
        </p:spPr>
        <p:txBody>
          <a:bodyPr wrap="square">
            <a:spAutoFit/>
          </a:bodyPr>
          <a:lstStyle/>
          <a:p>
            <a:pPr algn="ctr">
              <a:spcBef>
                <a:spcPts val="600"/>
              </a:spcBef>
              <a:spcAft>
                <a:spcPts val="600"/>
              </a:spcAft>
              <a:buClr>
                <a:srgbClr val="0099FF"/>
              </a:buClr>
            </a:pPr>
            <a:r>
              <a:rPr lang="en-US" sz="2400" dirty="0" smtClean="0"/>
              <a:t>2</a:t>
            </a:r>
            <a:r>
              <a:rPr lang="en-US" altLang="zh-CN" sz="2400" dirty="0" smtClean="0"/>
              <a:t>.</a:t>
            </a:r>
            <a:r>
              <a:rPr lang="zh-CN" altLang="en-US" sz="2400" dirty="0" smtClean="0"/>
              <a:t>旋转</a:t>
            </a:r>
            <a:endParaRPr lang="zh-CN" altLang="zh-CN" sz="2400" dirty="0"/>
          </a:p>
        </p:txBody>
      </p:sp>
      <p:sp>
        <p:nvSpPr>
          <p:cNvPr id="34" name="矩形 33">
            <a:extLst>
              <a:ext uri="{FF2B5EF4-FFF2-40B4-BE49-F238E27FC236}">
                <a16:creationId xmlns:a16="http://schemas.microsoft.com/office/drawing/2014/main" xmlns="" id="{BDBB6C18-CF54-43F9-B95B-08406F61FEB7}"/>
              </a:ext>
            </a:extLst>
          </p:cNvPr>
          <p:cNvSpPr/>
          <p:nvPr/>
        </p:nvSpPr>
        <p:spPr>
          <a:xfrm>
            <a:off x="3021583" y="4814487"/>
            <a:ext cx="2164779" cy="461665"/>
          </a:xfrm>
          <a:prstGeom prst="rect">
            <a:avLst/>
          </a:prstGeom>
        </p:spPr>
        <p:txBody>
          <a:bodyPr wrap="square">
            <a:spAutoFit/>
          </a:bodyPr>
          <a:lstStyle/>
          <a:p>
            <a:pPr algn="ctr">
              <a:spcBef>
                <a:spcPts val="600"/>
              </a:spcBef>
              <a:spcAft>
                <a:spcPts val="600"/>
              </a:spcAft>
              <a:buClr>
                <a:srgbClr val="0099FF"/>
              </a:buClr>
            </a:pPr>
            <a:r>
              <a:rPr lang="en-US" sz="2400" dirty="0" smtClean="0"/>
              <a:t>3</a:t>
            </a:r>
            <a:r>
              <a:rPr lang="en-US" altLang="zh-CN" sz="2400" dirty="0" smtClean="0"/>
              <a:t>.</a:t>
            </a:r>
            <a:r>
              <a:rPr lang="zh-CN" altLang="en-US" sz="2400" dirty="0" smtClean="0"/>
              <a:t>形象动画</a:t>
            </a:r>
            <a:endParaRPr lang="zh-CN" altLang="zh-CN" sz="2400" dirty="0"/>
          </a:p>
        </p:txBody>
      </p:sp>
      <p:pic>
        <p:nvPicPr>
          <p:cNvPr id="5122" name="Picture 2" descr="snap14714"/>
          <p:cNvPicPr>
            <a:picLocks noChangeAspect="1" noChangeArrowheads="1"/>
          </p:cNvPicPr>
          <p:nvPr/>
        </p:nvPicPr>
        <p:blipFill>
          <a:blip r:embed="rId4" cstate="print"/>
          <a:srcRect/>
          <a:stretch>
            <a:fillRect/>
          </a:stretch>
        </p:blipFill>
        <p:spPr bwMode="auto">
          <a:xfrm>
            <a:off x="5357812" y="2657475"/>
            <a:ext cx="1504950" cy="1190625"/>
          </a:xfrm>
          <a:prstGeom prst="rect">
            <a:avLst/>
          </a:prstGeom>
          <a:noFill/>
        </p:spPr>
      </p:pic>
      <p:pic>
        <p:nvPicPr>
          <p:cNvPr id="5121" name="Picture 1" descr="snap14715"/>
          <p:cNvPicPr>
            <a:picLocks noChangeAspect="1" noChangeArrowheads="1"/>
          </p:cNvPicPr>
          <p:nvPr/>
        </p:nvPicPr>
        <p:blipFill>
          <a:blip r:embed="rId5" cstate="print"/>
          <a:srcRect/>
          <a:stretch>
            <a:fillRect/>
          </a:stretch>
        </p:blipFill>
        <p:spPr bwMode="auto">
          <a:xfrm>
            <a:off x="7029450" y="2662237"/>
            <a:ext cx="1466850" cy="1190625"/>
          </a:xfrm>
          <a:prstGeom prst="rect">
            <a:avLst/>
          </a:prstGeom>
          <a:noFill/>
        </p:spPr>
      </p:pic>
      <p:sp>
        <p:nvSpPr>
          <p:cNvPr id="512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124" name="Rectangle 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25" name="Rectangle 5"/>
          <p:cNvSpPr>
            <a:spLocks noChangeArrowheads="1"/>
          </p:cNvSpPr>
          <p:nvPr/>
        </p:nvSpPr>
        <p:spPr bwMode="auto">
          <a:xfrm>
            <a:off x="0" y="2381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5127" name="Picture 7" descr="snap06466"/>
          <p:cNvPicPr>
            <a:picLocks noChangeAspect="1" noChangeArrowheads="1"/>
          </p:cNvPicPr>
          <p:nvPr/>
        </p:nvPicPr>
        <p:blipFill>
          <a:blip r:embed="rId6" cstate="print"/>
          <a:srcRect/>
          <a:stretch>
            <a:fillRect/>
          </a:stretch>
        </p:blipFill>
        <p:spPr bwMode="auto">
          <a:xfrm>
            <a:off x="5457825" y="4221041"/>
            <a:ext cx="1132010" cy="1989260"/>
          </a:xfrm>
          <a:prstGeom prst="rect">
            <a:avLst/>
          </a:prstGeom>
          <a:noFill/>
        </p:spPr>
      </p:pic>
      <p:pic>
        <p:nvPicPr>
          <p:cNvPr id="5126" name="Picture 6" descr="snap06467"/>
          <p:cNvPicPr>
            <a:picLocks noChangeAspect="1" noChangeArrowheads="1"/>
          </p:cNvPicPr>
          <p:nvPr/>
        </p:nvPicPr>
        <p:blipFill>
          <a:blip r:embed="rId7" cstate="print"/>
          <a:srcRect/>
          <a:stretch>
            <a:fillRect/>
          </a:stretch>
        </p:blipFill>
        <p:spPr bwMode="auto">
          <a:xfrm>
            <a:off x="6772274" y="4216278"/>
            <a:ext cx="1143000" cy="1989260"/>
          </a:xfrm>
          <a:prstGeom prst="rect">
            <a:avLst/>
          </a:prstGeom>
          <a:noFill/>
        </p:spPr>
      </p:pic>
      <p:sp>
        <p:nvSpPr>
          <p:cNvPr id="5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129" name="Rectangle 9"/>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30" name="Rectangle 10"/>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1435398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5"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6" name="矩形 5">
            <a:extLst>
              <a:ext uri="{FF2B5EF4-FFF2-40B4-BE49-F238E27FC236}">
                <a16:creationId xmlns="" xmlns:a16="http://schemas.microsoft.com/office/drawing/2014/main" id="{F75F2595-65C3-4364-83C0-266E50B12FE1}"/>
              </a:ext>
            </a:extLst>
          </p:cNvPr>
          <p:cNvSpPr/>
          <p:nvPr/>
        </p:nvSpPr>
        <p:spPr>
          <a:xfrm>
            <a:off x="671513" y="1469859"/>
            <a:ext cx="7900987" cy="1569660"/>
          </a:xfrm>
          <a:prstGeom prst="rect">
            <a:avLst/>
          </a:prstGeom>
        </p:spPr>
        <p:txBody>
          <a:bodyPr wrap="square">
            <a:spAutoFit/>
          </a:bodyPr>
          <a:lstStyle/>
          <a:p>
            <a:pPr indent="628650" algn="just">
              <a:spcBef>
                <a:spcPts val="600"/>
              </a:spcBef>
              <a:spcAft>
                <a:spcPts val="600"/>
              </a:spcAft>
            </a:pPr>
            <a:r>
              <a:rPr lang="zh-CN" altLang="en-US" sz="2400" dirty="0" smtClean="0"/>
              <a:t>在本节中我们将带领读者完成一个圆形进度条动效的制作，在该动效中主要是通过“修剪路径”属性来实现圆形进度条动效的表现，并且通过“编号”效果来实现百分比数值的变化。</a:t>
            </a:r>
            <a:endParaRPr lang="zh-CN" altLang="en-US" sz="2400" dirty="0" smtClean="0"/>
          </a:p>
        </p:txBody>
      </p:sp>
      <p:sp>
        <p:nvSpPr>
          <p:cNvPr id="3482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4823"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824"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825"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826"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827"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界面交互动效</a:t>
            </a:r>
            <a:endParaRPr lang="zh-CN" altLang="en-US" sz="2800" dirty="0">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制作圆形加载进度动效</a:t>
            </a:r>
            <a:endParaRPr lang="zh-CN" altLang="en-US" sz="2400" dirty="0"/>
          </a:p>
        </p:txBody>
      </p:sp>
      <p:sp>
        <p:nvSpPr>
          <p:cNvPr id="20" name="矩形 19">
            <a:extLst>
              <a:ext uri="{FF2B5EF4-FFF2-40B4-BE49-F238E27FC236}">
                <a16:creationId xmlns:a16="http://schemas.microsoft.com/office/drawing/2014/main" xmlns="" id="{F75F2595-65C3-4364-83C0-266E50B12FE1}"/>
              </a:ext>
            </a:extLst>
          </p:cNvPr>
          <p:cNvSpPr/>
          <p:nvPr/>
        </p:nvSpPr>
        <p:spPr>
          <a:xfrm>
            <a:off x="785814" y="4432255"/>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5</a:t>
            </a:r>
            <a:r>
              <a:rPr lang="zh-CN" altLang="en-US" sz="1050" dirty="0" smtClean="0"/>
              <a:t>章</a:t>
            </a:r>
            <a:r>
              <a:rPr lang="en-US" sz="1050" dirty="0" smtClean="0"/>
              <a:t>\</a:t>
            </a:r>
            <a:r>
              <a:rPr lang="en-US" sz="1050" dirty="0" smtClean="0"/>
              <a:t>5-2-6.aep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5</a:t>
            </a:r>
            <a:r>
              <a:rPr lang="zh-CN" altLang="en-US" sz="1050" dirty="0" smtClean="0"/>
              <a:t>章</a:t>
            </a:r>
            <a:r>
              <a:rPr lang="en-US" sz="1050" dirty="0" smtClean="0"/>
              <a:t>\</a:t>
            </a:r>
            <a:r>
              <a:rPr lang="en-US" sz="1050" dirty="0" smtClean="0"/>
              <a:t>5-2-6.mp4</a:t>
            </a:r>
            <a:endParaRPr lang="en-US" altLang="zh-CN" sz="1050" dirty="0" smtClean="0"/>
          </a:p>
        </p:txBody>
      </p:sp>
      <p:pic>
        <p:nvPicPr>
          <p:cNvPr id="4100" name="Picture 4" descr="snap7237"/>
          <p:cNvPicPr>
            <a:picLocks noChangeAspect="1" noChangeArrowheads="1"/>
          </p:cNvPicPr>
          <p:nvPr/>
        </p:nvPicPr>
        <p:blipFill>
          <a:blip r:embed="rId3" cstate="print"/>
          <a:srcRect/>
          <a:stretch>
            <a:fillRect/>
          </a:stretch>
        </p:blipFill>
        <p:spPr bwMode="auto">
          <a:xfrm>
            <a:off x="885824" y="3108314"/>
            <a:ext cx="1644698" cy="1239849"/>
          </a:xfrm>
          <a:prstGeom prst="rect">
            <a:avLst/>
          </a:prstGeom>
          <a:noFill/>
        </p:spPr>
      </p:pic>
      <p:pic>
        <p:nvPicPr>
          <p:cNvPr id="4099" name="Picture 3" descr="snap7238"/>
          <p:cNvPicPr>
            <a:picLocks noChangeAspect="1" noChangeArrowheads="1"/>
          </p:cNvPicPr>
          <p:nvPr/>
        </p:nvPicPr>
        <p:blipFill>
          <a:blip r:embed="rId4" cstate="print"/>
          <a:srcRect/>
          <a:stretch>
            <a:fillRect/>
          </a:stretch>
        </p:blipFill>
        <p:spPr bwMode="auto">
          <a:xfrm>
            <a:off x="2671763" y="3098788"/>
            <a:ext cx="1644698" cy="1239849"/>
          </a:xfrm>
          <a:prstGeom prst="rect">
            <a:avLst/>
          </a:prstGeom>
          <a:noFill/>
        </p:spPr>
      </p:pic>
      <p:pic>
        <p:nvPicPr>
          <p:cNvPr id="4098" name="Picture 2" descr="snap7239"/>
          <p:cNvPicPr>
            <a:picLocks noChangeAspect="1" noChangeArrowheads="1"/>
          </p:cNvPicPr>
          <p:nvPr/>
        </p:nvPicPr>
        <p:blipFill>
          <a:blip r:embed="rId5" cstate="print"/>
          <a:srcRect/>
          <a:stretch>
            <a:fillRect/>
          </a:stretch>
        </p:blipFill>
        <p:spPr bwMode="auto">
          <a:xfrm>
            <a:off x="4457700" y="3103551"/>
            <a:ext cx="1644698" cy="1239849"/>
          </a:xfrm>
          <a:prstGeom prst="rect">
            <a:avLst/>
          </a:prstGeom>
          <a:noFill/>
        </p:spPr>
      </p:pic>
      <p:pic>
        <p:nvPicPr>
          <p:cNvPr id="4097" name="Picture 1" descr="snap7240"/>
          <p:cNvPicPr>
            <a:picLocks noChangeAspect="1" noChangeArrowheads="1"/>
          </p:cNvPicPr>
          <p:nvPr/>
        </p:nvPicPr>
        <p:blipFill>
          <a:blip r:embed="rId6" cstate="print"/>
          <a:srcRect/>
          <a:stretch>
            <a:fillRect/>
          </a:stretch>
        </p:blipFill>
        <p:spPr bwMode="auto">
          <a:xfrm>
            <a:off x="6243637" y="3108313"/>
            <a:ext cx="1657350" cy="1239850"/>
          </a:xfrm>
          <a:prstGeom prst="rect">
            <a:avLst/>
          </a:prstGeom>
          <a:noFill/>
        </p:spPr>
      </p:pic>
      <p:sp>
        <p:nvSpPr>
          <p:cNvPr id="410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02"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03" name="Rectangle 7"/>
          <p:cNvSpPr>
            <a:spLocks noChangeArrowheads="1"/>
          </p:cNvSpPr>
          <p:nvPr/>
        </p:nvSpPr>
        <p:spPr bwMode="auto">
          <a:xfrm>
            <a:off x="0" y="18669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04" name="Rectangle 8"/>
          <p:cNvSpPr>
            <a:spLocks noChangeArrowheads="1"/>
          </p:cNvSpPr>
          <p:nvPr/>
        </p:nvSpPr>
        <p:spPr bwMode="auto">
          <a:xfrm>
            <a:off x="0" y="2800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05" name="Rectangle 9"/>
          <p:cNvSpPr>
            <a:spLocks noChangeArrowheads="1"/>
          </p:cNvSpPr>
          <p:nvPr/>
        </p:nvSpPr>
        <p:spPr bwMode="auto">
          <a:xfrm>
            <a:off x="0" y="3733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5"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6" name="矩形 5">
            <a:extLst>
              <a:ext uri="{FF2B5EF4-FFF2-40B4-BE49-F238E27FC236}">
                <a16:creationId xmlns="" xmlns:a16="http://schemas.microsoft.com/office/drawing/2014/main" id="{F75F2595-65C3-4364-83C0-266E50B12FE1}"/>
              </a:ext>
            </a:extLst>
          </p:cNvPr>
          <p:cNvSpPr/>
          <p:nvPr/>
        </p:nvSpPr>
        <p:spPr>
          <a:xfrm>
            <a:off x="671513" y="1469859"/>
            <a:ext cx="7900987" cy="830997"/>
          </a:xfrm>
          <a:prstGeom prst="rect">
            <a:avLst/>
          </a:prstGeom>
        </p:spPr>
        <p:txBody>
          <a:bodyPr wrap="square">
            <a:spAutoFit/>
          </a:bodyPr>
          <a:lstStyle/>
          <a:p>
            <a:pPr indent="628650" algn="just">
              <a:spcBef>
                <a:spcPts val="600"/>
              </a:spcBef>
              <a:spcAft>
                <a:spcPts val="600"/>
              </a:spcAft>
            </a:pPr>
            <a:r>
              <a:rPr lang="en-US" sz="2400" dirty="0" smtClean="0"/>
              <a:t>UI</a:t>
            </a:r>
            <a:r>
              <a:rPr lang="zh-CN" altLang="en-US" sz="2400" dirty="0" smtClean="0"/>
              <a:t>交互</a:t>
            </a:r>
            <a:r>
              <a:rPr lang="zh-CN" altLang="en-US" sz="2400" dirty="0" smtClean="0"/>
              <a:t>动效可以认为是新兴的设计领域的分支，如同其他的设计一样，它也是有规律可循的</a:t>
            </a:r>
            <a:r>
              <a:rPr lang="zh-CN" altLang="en-US" sz="2400" dirty="0" smtClean="0"/>
              <a:t>。</a:t>
            </a:r>
            <a:endParaRPr lang="zh-CN" altLang="en-US" sz="2400" dirty="0" smtClean="0"/>
          </a:p>
        </p:txBody>
      </p:sp>
      <p:sp>
        <p:nvSpPr>
          <p:cNvPr id="337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3799"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800"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801"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802"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803"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界面交互动效设计规范</a:t>
            </a:r>
            <a:endParaRPr lang="zh-CN" altLang="en-US" sz="28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 xmlns:a16="http://schemas.microsoft.com/office/drawing/2014/main" id="{AD423A49-15D4-4B9B-A411-894A53436A6D}"/>
              </a:ext>
            </a:extLst>
          </p:cNvPr>
          <p:cNvSpPr/>
          <p:nvPr/>
        </p:nvSpPr>
        <p:spPr>
          <a:xfrm>
            <a:off x="1385542" y="909903"/>
            <a:ext cx="3603872" cy="461665"/>
          </a:xfrm>
          <a:prstGeom prst="rect">
            <a:avLst/>
          </a:prstGeom>
        </p:spPr>
        <p:txBody>
          <a:bodyPr wrap="none">
            <a:spAutoFit/>
          </a:bodyPr>
          <a:lstStyle/>
          <a:p>
            <a:pPr algn="just"/>
            <a:r>
              <a:rPr lang="en-US" sz="2400" dirty="0" smtClean="0"/>
              <a:t>UI</a:t>
            </a:r>
            <a:r>
              <a:rPr lang="zh-CN" altLang="en-US" sz="2400" dirty="0" smtClean="0"/>
              <a:t>界面交互动效设计要点</a:t>
            </a:r>
            <a:endParaRPr lang="zh-CN" altLang="en-US" sz="2400" dirty="0"/>
          </a:p>
        </p:txBody>
      </p:sp>
      <p:pic>
        <p:nvPicPr>
          <p:cNvPr id="21" name="图片 20">
            <a:extLst>
              <a:ext uri="{FF2B5EF4-FFF2-40B4-BE49-F238E27FC236}">
                <a16:creationId xmlns:a16="http://schemas.microsoft.com/office/drawing/2014/main" xmlns="" id="{FC3F2301-2313-4687-B3C5-5DFD21AF9401}"/>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04914" y="2691012"/>
            <a:ext cx="4338574" cy="3666926"/>
          </a:xfrm>
          <a:prstGeom prst="rect">
            <a:avLst/>
          </a:prstGeom>
        </p:spPr>
      </p:pic>
      <p:sp>
        <p:nvSpPr>
          <p:cNvPr id="22" name="矩形 21">
            <a:extLst>
              <a:ext uri="{FF2B5EF4-FFF2-40B4-BE49-F238E27FC236}">
                <a16:creationId xmlns:a16="http://schemas.microsoft.com/office/drawing/2014/main" xmlns="" id="{3FDAA676-3756-405D-9AFA-D51D78DD3554}"/>
              </a:ext>
            </a:extLst>
          </p:cNvPr>
          <p:cNvSpPr/>
          <p:nvPr/>
        </p:nvSpPr>
        <p:spPr>
          <a:xfrm>
            <a:off x="1819097" y="2841740"/>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富有个性</a:t>
            </a:r>
            <a:endParaRPr lang="zh-CN" altLang="zh-CN" sz="2400" dirty="0">
              <a:solidFill>
                <a:schemeClr val="bg1"/>
              </a:solidFill>
            </a:endParaRPr>
          </a:p>
        </p:txBody>
      </p:sp>
      <p:sp>
        <p:nvSpPr>
          <p:cNvPr id="23" name="矩形 22">
            <a:extLst>
              <a:ext uri="{FF2B5EF4-FFF2-40B4-BE49-F238E27FC236}">
                <a16:creationId xmlns:a16="http://schemas.microsoft.com/office/drawing/2014/main" xmlns="" id="{3FDAA676-3756-405D-9AFA-D51D78DD3554}"/>
              </a:ext>
            </a:extLst>
          </p:cNvPr>
          <p:cNvSpPr/>
          <p:nvPr/>
        </p:nvSpPr>
        <p:spPr>
          <a:xfrm>
            <a:off x="776108" y="3584690"/>
            <a:ext cx="3095805" cy="461665"/>
          </a:xfrm>
          <a:prstGeom prst="rect">
            <a:avLst/>
          </a:prstGeom>
        </p:spPr>
        <p:txBody>
          <a:bodyPr wrap="square">
            <a:spAutoFit/>
          </a:bodyPr>
          <a:lstStyle/>
          <a:p>
            <a:pPr marL="0" lvl="2" algn="r">
              <a:spcAft>
                <a:spcPts val="600"/>
              </a:spcAft>
              <a:buClr>
                <a:srgbClr val="000000"/>
              </a:buClr>
            </a:pPr>
            <a:r>
              <a:rPr lang="zh-CN" altLang="en-US" sz="2400" dirty="0" smtClean="0">
                <a:solidFill>
                  <a:schemeClr val="bg1"/>
                </a:solidFill>
              </a:rPr>
              <a:t>为用户提供操作导向</a:t>
            </a:r>
            <a:endParaRPr lang="zh-CN" altLang="zh-CN" sz="2400" dirty="0">
              <a:solidFill>
                <a:schemeClr val="bg1"/>
              </a:solidFill>
            </a:endParaRPr>
          </a:p>
        </p:txBody>
      </p:sp>
      <p:sp>
        <p:nvSpPr>
          <p:cNvPr id="24" name="矩形 23">
            <a:extLst>
              <a:ext uri="{FF2B5EF4-FFF2-40B4-BE49-F238E27FC236}">
                <a16:creationId xmlns:a16="http://schemas.microsoft.com/office/drawing/2014/main" xmlns="" id="{3FDAA676-3756-405D-9AFA-D51D78DD3554}"/>
              </a:ext>
            </a:extLst>
          </p:cNvPr>
          <p:cNvSpPr/>
          <p:nvPr/>
        </p:nvSpPr>
        <p:spPr>
          <a:xfrm>
            <a:off x="1819097" y="4327640"/>
            <a:ext cx="3138666"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为内容赋予动态背景</a:t>
            </a:r>
            <a:endParaRPr lang="zh-CN" altLang="zh-CN" sz="2400" dirty="0">
              <a:solidFill>
                <a:schemeClr val="bg1"/>
              </a:solidFill>
            </a:endParaRPr>
          </a:p>
        </p:txBody>
      </p:sp>
      <p:sp>
        <p:nvSpPr>
          <p:cNvPr id="25" name="矩形 24">
            <a:extLst>
              <a:ext uri="{FF2B5EF4-FFF2-40B4-BE49-F238E27FC236}">
                <a16:creationId xmlns:a16="http://schemas.microsoft.com/office/drawing/2014/main" xmlns="" id="{3FDAA676-3756-405D-9AFA-D51D78DD3554}"/>
              </a:ext>
            </a:extLst>
          </p:cNvPr>
          <p:cNvSpPr/>
          <p:nvPr/>
        </p:nvSpPr>
        <p:spPr>
          <a:xfrm>
            <a:off x="514350" y="5070590"/>
            <a:ext cx="3357563" cy="461665"/>
          </a:xfrm>
          <a:prstGeom prst="rect">
            <a:avLst/>
          </a:prstGeom>
        </p:spPr>
        <p:txBody>
          <a:bodyPr wrap="square">
            <a:spAutoFit/>
          </a:bodyPr>
          <a:lstStyle/>
          <a:p>
            <a:pPr marL="0" lvl="2" algn="r">
              <a:spcAft>
                <a:spcPts val="600"/>
              </a:spcAft>
              <a:buClr>
                <a:srgbClr val="000000"/>
              </a:buClr>
            </a:pPr>
            <a:r>
              <a:rPr lang="zh-CN" altLang="en-US" sz="2400" dirty="0" smtClean="0"/>
              <a:t>引起用户共鸣</a:t>
            </a:r>
            <a:endParaRPr lang="zh-CN" altLang="zh-CN" sz="2400" dirty="0"/>
          </a:p>
        </p:txBody>
      </p:sp>
      <p:sp>
        <p:nvSpPr>
          <p:cNvPr id="26" name="矩形 25">
            <a:extLst>
              <a:ext uri="{FF2B5EF4-FFF2-40B4-BE49-F238E27FC236}">
                <a16:creationId xmlns:a16="http://schemas.microsoft.com/office/drawing/2014/main" xmlns="" id="{3FDAA676-3756-405D-9AFA-D51D78DD3554}"/>
              </a:ext>
            </a:extLst>
          </p:cNvPr>
          <p:cNvSpPr/>
          <p:nvPr/>
        </p:nvSpPr>
        <p:spPr>
          <a:xfrm>
            <a:off x="1819097" y="5756389"/>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提升用户情感体验</a:t>
            </a:r>
            <a:endParaRPr lang="zh-CN" altLang="zh-CN" sz="2400" dirty="0">
              <a:solidFill>
                <a:schemeClr val="bg1"/>
              </a:solidFill>
            </a:endParaRPr>
          </a:p>
        </p:txBody>
      </p:sp>
      <p:pic>
        <p:nvPicPr>
          <p:cNvPr id="3075" name="Picture 3" descr="snap10077"/>
          <p:cNvPicPr>
            <a:picLocks noChangeAspect="1" noChangeArrowheads="1"/>
          </p:cNvPicPr>
          <p:nvPr/>
        </p:nvPicPr>
        <p:blipFill>
          <a:blip r:embed="rId4"/>
          <a:srcRect/>
          <a:stretch>
            <a:fillRect/>
          </a:stretch>
        </p:blipFill>
        <p:spPr bwMode="auto">
          <a:xfrm>
            <a:off x="5172073" y="2343150"/>
            <a:ext cx="1047050" cy="1857376"/>
          </a:xfrm>
          <a:prstGeom prst="rect">
            <a:avLst/>
          </a:prstGeom>
          <a:noFill/>
        </p:spPr>
      </p:pic>
      <p:pic>
        <p:nvPicPr>
          <p:cNvPr id="3074" name="Picture 2" descr="snap10078"/>
          <p:cNvPicPr>
            <a:picLocks noChangeAspect="1" noChangeArrowheads="1"/>
          </p:cNvPicPr>
          <p:nvPr/>
        </p:nvPicPr>
        <p:blipFill>
          <a:blip r:embed="rId5"/>
          <a:srcRect/>
          <a:stretch>
            <a:fillRect/>
          </a:stretch>
        </p:blipFill>
        <p:spPr bwMode="auto">
          <a:xfrm>
            <a:off x="6357934" y="2343150"/>
            <a:ext cx="1037945" cy="1857376"/>
          </a:xfrm>
          <a:prstGeom prst="rect">
            <a:avLst/>
          </a:prstGeom>
          <a:noFill/>
        </p:spPr>
      </p:pic>
      <p:pic>
        <p:nvPicPr>
          <p:cNvPr id="3073" name="Picture 1" descr="snap10079"/>
          <p:cNvPicPr>
            <a:picLocks noChangeAspect="1" noChangeArrowheads="1"/>
          </p:cNvPicPr>
          <p:nvPr/>
        </p:nvPicPr>
        <p:blipFill>
          <a:blip r:embed="rId6"/>
          <a:srcRect/>
          <a:stretch>
            <a:fillRect/>
          </a:stretch>
        </p:blipFill>
        <p:spPr bwMode="auto">
          <a:xfrm>
            <a:off x="7529508" y="2328862"/>
            <a:ext cx="1037945" cy="1857376"/>
          </a:xfrm>
          <a:prstGeom prst="rect">
            <a:avLst/>
          </a:prstGeom>
          <a:noFill/>
        </p:spPr>
      </p:pic>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077" name="Rectangle 5"/>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78" name="Rectangle 6"/>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FF0000"/>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79" name="Rectangle 7"/>
          <p:cNvSpPr>
            <a:spLocks noChangeArrowheads="1"/>
          </p:cNvSpPr>
          <p:nvPr/>
        </p:nvSpPr>
        <p:spPr bwMode="auto">
          <a:xfrm>
            <a:off x="0" y="5829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083" name="Picture 11" descr="snap10085"/>
          <p:cNvPicPr>
            <a:picLocks noChangeAspect="1" noChangeArrowheads="1"/>
          </p:cNvPicPr>
          <p:nvPr/>
        </p:nvPicPr>
        <p:blipFill>
          <a:blip r:embed="rId7"/>
          <a:srcRect/>
          <a:stretch>
            <a:fillRect/>
          </a:stretch>
        </p:blipFill>
        <p:spPr bwMode="auto">
          <a:xfrm>
            <a:off x="5172076" y="4314825"/>
            <a:ext cx="1013028" cy="2071687"/>
          </a:xfrm>
          <a:prstGeom prst="rect">
            <a:avLst/>
          </a:prstGeom>
          <a:noFill/>
        </p:spPr>
      </p:pic>
      <p:pic>
        <p:nvPicPr>
          <p:cNvPr id="3082" name="Picture 10" descr="snap10087"/>
          <p:cNvPicPr>
            <a:picLocks noChangeAspect="1" noChangeArrowheads="1"/>
          </p:cNvPicPr>
          <p:nvPr/>
        </p:nvPicPr>
        <p:blipFill>
          <a:blip r:embed="rId8"/>
          <a:srcRect/>
          <a:stretch>
            <a:fillRect/>
          </a:stretch>
        </p:blipFill>
        <p:spPr bwMode="auto">
          <a:xfrm>
            <a:off x="6357937" y="4319587"/>
            <a:ext cx="994775" cy="2071687"/>
          </a:xfrm>
          <a:prstGeom prst="rect">
            <a:avLst/>
          </a:prstGeom>
          <a:noFill/>
        </p:spPr>
      </p:pic>
      <p:pic>
        <p:nvPicPr>
          <p:cNvPr id="3080" name="Picture 8" descr="snap10089"/>
          <p:cNvPicPr>
            <a:picLocks noChangeAspect="1" noChangeArrowheads="1"/>
          </p:cNvPicPr>
          <p:nvPr/>
        </p:nvPicPr>
        <p:blipFill>
          <a:blip r:embed="rId9"/>
          <a:srcRect/>
          <a:stretch>
            <a:fillRect/>
          </a:stretch>
        </p:blipFill>
        <p:spPr bwMode="auto">
          <a:xfrm>
            <a:off x="7543800" y="4300538"/>
            <a:ext cx="994775" cy="2071687"/>
          </a:xfrm>
          <a:prstGeom prst="rect">
            <a:avLst/>
          </a:prstGeom>
          <a:noFill/>
        </p:spPr>
      </p:pic>
      <p:sp>
        <p:nvSpPr>
          <p:cNvPr id="308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085" name="Rectangle 13"/>
          <p:cNvSpPr>
            <a:spLocks noChangeArrowheads="1"/>
          </p:cNvSpPr>
          <p:nvPr/>
        </p:nvSpPr>
        <p:spPr bwMode="auto">
          <a:xfrm>
            <a:off x="0" y="2162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86" name="Rectangle 14"/>
          <p:cNvSpPr>
            <a:spLocks noChangeArrowheads="1"/>
          </p:cNvSpPr>
          <p:nvPr/>
        </p:nvSpPr>
        <p:spPr bwMode="auto">
          <a:xfrm>
            <a:off x="0" y="4324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87" name="Rectangle 15"/>
          <p:cNvSpPr>
            <a:spLocks noChangeArrowheads="1"/>
          </p:cNvSpPr>
          <p:nvPr/>
        </p:nvSpPr>
        <p:spPr bwMode="auto">
          <a:xfrm>
            <a:off x="0" y="6486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88" name="Rectangle 16"/>
          <p:cNvSpPr>
            <a:spLocks noChangeArrowheads="1"/>
          </p:cNvSpPr>
          <p:nvPr/>
        </p:nvSpPr>
        <p:spPr bwMode="auto">
          <a:xfrm>
            <a:off x="0" y="8648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5"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6" name="矩形 5">
            <a:extLst>
              <a:ext uri="{FF2B5EF4-FFF2-40B4-BE49-F238E27FC236}">
                <a16:creationId xmlns="" xmlns:a16="http://schemas.microsoft.com/office/drawing/2014/main" id="{F75F2595-65C3-4364-83C0-266E50B12FE1}"/>
              </a:ext>
            </a:extLst>
          </p:cNvPr>
          <p:cNvSpPr/>
          <p:nvPr/>
        </p:nvSpPr>
        <p:spPr>
          <a:xfrm>
            <a:off x="671513" y="1469859"/>
            <a:ext cx="7900987" cy="1200329"/>
          </a:xfrm>
          <a:prstGeom prst="rect">
            <a:avLst/>
          </a:prstGeom>
        </p:spPr>
        <p:txBody>
          <a:bodyPr wrap="square">
            <a:spAutoFit/>
          </a:bodyPr>
          <a:lstStyle/>
          <a:p>
            <a:pPr indent="628650" algn="just">
              <a:spcBef>
                <a:spcPts val="600"/>
              </a:spcBef>
              <a:spcAft>
                <a:spcPts val="600"/>
              </a:spcAft>
            </a:pPr>
            <a:r>
              <a:rPr lang="zh-CN" altLang="en-US" sz="2400" dirty="0" smtClean="0"/>
              <a:t>在</a:t>
            </a:r>
            <a:r>
              <a:rPr lang="en-US" sz="2400" dirty="0" smtClean="0"/>
              <a:t>UI</a:t>
            </a:r>
            <a:r>
              <a:rPr lang="zh-CN" altLang="en-US" sz="2400" dirty="0" smtClean="0"/>
              <a:t>界面的设计过程中，图片的排版方式有很多，根据不同的场景和所需要传递的主题信息来选择与之相符的展现方式。</a:t>
            </a:r>
          </a:p>
        </p:txBody>
      </p:sp>
      <p:sp>
        <p:nvSpPr>
          <p:cNvPr id="7"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界面图片交互设计</a:t>
            </a:r>
            <a:endParaRPr lang="zh-CN" altLang="en-US" sz="2800" dirty="0">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AD423A49-15D4-4B9B-A411-894A53436A6D}"/>
              </a:ext>
            </a:extLst>
          </p:cNvPr>
          <p:cNvSpPr/>
          <p:nvPr/>
        </p:nvSpPr>
        <p:spPr>
          <a:xfrm>
            <a:off x="1385542" y="909903"/>
            <a:ext cx="2988319" cy="461665"/>
          </a:xfrm>
          <a:prstGeom prst="rect">
            <a:avLst/>
          </a:prstGeom>
        </p:spPr>
        <p:txBody>
          <a:bodyPr wrap="none">
            <a:spAutoFit/>
          </a:bodyPr>
          <a:lstStyle/>
          <a:p>
            <a:pPr algn="just"/>
            <a:r>
              <a:rPr lang="en-US" sz="2400" dirty="0" smtClean="0"/>
              <a:t>UI</a:t>
            </a:r>
            <a:r>
              <a:rPr lang="zh-CN" altLang="en-US" sz="2400" dirty="0" smtClean="0"/>
              <a:t>界面图片排版方式</a:t>
            </a:r>
            <a:endParaRPr lang="zh-CN" altLang="en-US" sz="2400" dirty="0"/>
          </a:p>
        </p:txBody>
      </p:sp>
      <p:pic>
        <p:nvPicPr>
          <p:cNvPr id="9" name="图片 8">
            <a:extLst>
              <a:ext uri="{FF2B5EF4-FFF2-40B4-BE49-F238E27FC236}">
                <a16:creationId xmlns="" xmlns:a16="http://schemas.microsoft.com/office/drawing/2014/main" id="{FC3F2301-2313-4687-B3C5-5DFD21AF9401}"/>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704914" y="2691012"/>
            <a:ext cx="4338574" cy="3666926"/>
          </a:xfrm>
          <a:prstGeom prst="rect">
            <a:avLst/>
          </a:prstGeom>
        </p:spPr>
      </p:pic>
      <p:sp>
        <p:nvSpPr>
          <p:cNvPr id="10" name="矩形 9">
            <a:extLst>
              <a:ext uri="{FF2B5EF4-FFF2-40B4-BE49-F238E27FC236}">
                <a16:creationId xmlns="" xmlns:a16="http://schemas.microsoft.com/office/drawing/2014/main" id="{3FDAA676-3756-405D-9AFA-D51D78DD3554}"/>
              </a:ext>
            </a:extLst>
          </p:cNvPr>
          <p:cNvSpPr/>
          <p:nvPr/>
        </p:nvSpPr>
        <p:spPr>
          <a:xfrm>
            <a:off x="1819097" y="2841740"/>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满版型</a:t>
            </a:r>
            <a:endParaRPr lang="zh-CN" altLang="zh-CN" sz="2400" dirty="0">
              <a:solidFill>
                <a:schemeClr val="bg1"/>
              </a:solidFill>
            </a:endParaRPr>
          </a:p>
        </p:txBody>
      </p:sp>
      <p:sp>
        <p:nvSpPr>
          <p:cNvPr id="11" name="矩形 10">
            <a:extLst>
              <a:ext uri="{FF2B5EF4-FFF2-40B4-BE49-F238E27FC236}">
                <a16:creationId xmlns="" xmlns:a16="http://schemas.microsoft.com/office/drawing/2014/main" id="{3FDAA676-3756-405D-9AFA-D51D78DD3554}"/>
              </a:ext>
            </a:extLst>
          </p:cNvPr>
          <p:cNvSpPr/>
          <p:nvPr/>
        </p:nvSpPr>
        <p:spPr>
          <a:xfrm>
            <a:off x="776108" y="3584690"/>
            <a:ext cx="3095805" cy="461665"/>
          </a:xfrm>
          <a:prstGeom prst="rect">
            <a:avLst/>
          </a:prstGeom>
        </p:spPr>
        <p:txBody>
          <a:bodyPr wrap="square">
            <a:spAutoFit/>
          </a:bodyPr>
          <a:lstStyle/>
          <a:p>
            <a:pPr marL="0" lvl="2" algn="r">
              <a:spcAft>
                <a:spcPts val="600"/>
              </a:spcAft>
              <a:buClr>
                <a:srgbClr val="000000"/>
              </a:buClr>
            </a:pPr>
            <a:r>
              <a:rPr lang="zh-CN" altLang="en-US" sz="2400" dirty="0" smtClean="0">
                <a:solidFill>
                  <a:schemeClr val="bg1"/>
                </a:solidFill>
              </a:rPr>
              <a:t>通栏型</a:t>
            </a:r>
            <a:endParaRPr lang="zh-CN" altLang="zh-CN" sz="2400" dirty="0">
              <a:solidFill>
                <a:schemeClr val="bg1"/>
              </a:solidFill>
            </a:endParaRPr>
          </a:p>
        </p:txBody>
      </p:sp>
      <p:sp>
        <p:nvSpPr>
          <p:cNvPr id="12" name="矩形 11">
            <a:extLst>
              <a:ext uri="{FF2B5EF4-FFF2-40B4-BE49-F238E27FC236}">
                <a16:creationId xmlns="" xmlns:a16="http://schemas.microsoft.com/office/drawing/2014/main" id="{3FDAA676-3756-405D-9AFA-D51D78DD3554}"/>
              </a:ext>
            </a:extLst>
          </p:cNvPr>
          <p:cNvSpPr/>
          <p:nvPr/>
        </p:nvSpPr>
        <p:spPr>
          <a:xfrm>
            <a:off x="1819097" y="4327640"/>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并置型</a:t>
            </a:r>
            <a:endParaRPr lang="zh-CN" altLang="zh-CN" sz="2400" dirty="0">
              <a:solidFill>
                <a:schemeClr val="bg1"/>
              </a:solidFill>
            </a:endParaRPr>
          </a:p>
        </p:txBody>
      </p:sp>
      <p:sp>
        <p:nvSpPr>
          <p:cNvPr id="13" name="矩形 12">
            <a:extLst>
              <a:ext uri="{FF2B5EF4-FFF2-40B4-BE49-F238E27FC236}">
                <a16:creationId xmlns="" xmlns:a16="http://schemas.microsoft.com/office/drawing/2014/main" id="{3FDAA676-3756-405D-9AFA-D51D78DD3554}"/>
              </a:ext>
            </a:extLst>
          </p:cNvPr>
          <p:cNvSpPr/>
          <p:nvPr/>
        </p:nvSpPr>
        <p:spPr>
          <a:xfrm>
            <a:off x="514350" y="5070590"/>
            <a:ext cx="3357563" cy="461665"/>
          </a:xfrm>
          <a:prstGeom prst="rect">
            <a:avLst/>
          </a:prstGeom>
        </p:spPr>
        <p:txBody>
          <a:bodyPr wrap="square">
            <a:spAutoFit/>
          </a:bodyPr>
          <a:lstStyle/>
          <a:p>
            <a:pPr marL="0" lvl="2" algn="r">
              <a:spcAft>
                <a:spcPts val="600"/>
              </a:spcAft>
              <a:buClr>
                <a:srgbClr val="000000"/>
              </a:buClr>
            </a:pPr>
            <a:r>
              <a:rPr lang="zh-CN" altLang="en-US" sz="2400" dirty="0" smtClean="0"/>
              <a:t>九宫格型</a:t>
            </a:r>
            <a:endParaRPr lang="zh-CN" altLang="zh-CN" sz="2400" dirty="0"/>
          </a:p>
        </p:txBody>
      </p:sp>
      <p:sp>
        <p:nvSpPr>
          <p:cNvPr id="14" name="矩形 13">
            <a:extLst>
              <a:ext uri="{FF2B5EF4-FFF2-40B4-BE49-F238E27FC236}">
                <a16:creationId xmlns="" xmlns:a16="http://schemas.microsoft.com/office/drawing/2014/main" id="{3FDAA676-3756-405D-9AFA-D51D78DD3554}"/>
              </a:ext>
            </a:extLst>
          </p:cNvPr>
          <p:cNvSpPr/>
          <p:nvPr/>
        </p:nvSpPr>
        <p:spPr>
          <a:xfrm>
            <a:off x="1819097" y="5756389"/>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瀑布流型</a:t>
            </a:r>
            <a:endParaRPr lang="zh-CN" altLang="zh-CN" sz="2400" dirty="0">
              <a:solidFill>
                <a:schemeClr val="bg1"/>
              </a:solidFill>
            </a:endParaRPr>
          </a:p>
        </p:txBody>
      </p:sp>
      <p:pic>
        <p:nvPicPr>
          <p:cNvPr id="32769" name="Picture 1" descr="snap11966"/>
          <p:cNvPicPr>
            <a:picLocks noChangeAspect="1" noChangeArrowheads="1"/>
          </p:cNvPicPr>
          <p:nvPr/>
        </p:nvPicPr>
        <p:blipFill>
          <a:blip r:embed="rId4" cstate="print"/>
          <a:srcRect/>
          <a:stretch>
            <a:fillRect/>
          </a:stretch>
        </p:blipFill>
        <p:spPr bwMode="auto">
          <a:xfrm>
            <a:off x="5743575" y="2343150"/>
            <a:ext cx="2581275" cy="1943100"/>
          </a:xfrm>
          <a:prstGeom prst="rect">
            <a:avLst/>
          </a:prstGeom>
          <a:noFill/>
          <a:ln w="9525">
            <a:noFill/>
            <a:miter lim="800000"/>
            <a:headEnd/>
            <a:tailEnd/>
          </a:ln>
        </p:spPr>
      </p:pic>
      <p:pic>
        <p:nvPicPr>
          <p:cNvPr id="32770" name="Picture 2" descr="snap11981"/>
          <p:cNvPicPr>
            <a:picLocks noChangeAspect="1" noChangeArrowheads="1"/>
          </p:cNvPicPr>
          <p:nvPr/>
        </p:nvPicPr>
        <p:blipFill>
          <a:blip r:embed="rId5" cstate="print"/>
          <a:srcRect/>
          <a:stretch>
            <a:fillRect/>
          </a:stretch>
        </p:blipFill>
        <p:spPr bwMode="auto">
          <a:xfrm>
            <a:off x="5700712" y="4400550"/>
            <a:ext cx="2638425" cy="19812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4339EABC-2B37-45BF-AE8D-AF83D905A93F}"/>
              </a:ext>
            </a:extLst>
          </p:cNvPr>
          <p:cNvSpPr txBox="1"/>
          <p:nvPr/>
        </p:nvSpPr>
        <p:spPr>
          <a:xfrm>
            <a:off x="1055091" y="3003890"/>
            <a:ext cx="7031626"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第</a:t>
            </a:r>
            <a:r>
              <a:rPr lang="en-US" altLang="zh-CN" sz="3600" b="1" dirty="0" smtClean="0">
                <a:solidFill>
                  <a:schemeClr val="bg1"/>
                </a:solidFill>
                <a:latin typeface="微软雅黑" panose="020B0503020204020204" pitchFamily="34" charset="-122"/>
                <a:ea typeface="微软雅黑" panose="020B0503020204020204" pitchFamily="34" charset="-122"/>
              </a:rPr>
              <a:t>5</a:t>
            </a:r>
            <a:r>
              <a:rPr lang="zh-CN" altLang="en-US" sz="3600" b="1" dirty="0" smtClean="0">
                <a:solidFill>
                  <a:schemeClr val="bg1"/>
                </a:solidFill>
                <a:latin typeface="微软雅黑" panose="020B0503020204020204" pitchFamily="34" charset="-122"/>
                <a:ea typeface="微软雅黑" panose="020B0503020204020204" pitchFamily="34" charset="-122"/>
              </a:rPr>
              <a:t>章</a:t>
            </a:r>
            <a:r>
              <a:rPr lang="zh-CN" altLang="en-US" sz="3600" b="1" dirty="0" smtClean="0">
                <a:solidFill>
                  <a:schemeClr val="bg1"/>
                </a:solidFill>
                <a:latin typeface="微软雅黑" panose="020B0503020204020204" pitchFamily="34" charset="-122"/>
                <a:ea typeface="微软雅黑" panose="020B0503020204020204" pitchFamily="34" charset="-122"/>
              </a:rPr>
              <a:t>　</a:t>
            </a:r>
            <a:r>
              <a:rPr lang="zh-CN" altLang="en-US" sz="3600" b="1" dirty="0" smtClean="0">
                <a:solidFill>
                  <a:schemeClr val="bg1"/>
                </a:solidFill>
                <a:latin typeface="微软雅黑" panose="020B0503020204020204" pitchFamily="34" charset="-122"/>
                <a:ea typeface="微软雅黑" panose="020B0503020204020204" pitchFamily="34" charset="-122"/>
              </a:rPr>
              <a:t>常见交互动效的设计实现</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5"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6" name="矩形 5">
            <a:extLst>
              <a:ext uri="{FF2B5EF4-FFF2-40B4-BE49-F238E27FC236}">
                <a16:creationId xmlns="" xmlns:a16="http://schemas.microsoft.com/office/drawing/2014/main" id="{F75F2595-65C3-4364-83C0-266E50B12FE1}"/>
              </a:ext>
            </a:extLst>
          </p:cNvPr>
          <p:cNvSpPr/>
          <p:nvPr/>
        </p:nvSpPr>
        <p:spPr>
          <a:xfrm>
            <a:off x="671513" y="1469859"/>
            <a:ext cx="7900987" cy="1200329"/>
          </a:xfrm>
          <a:prstGeom prst="rect">
            <a:avLst/>
          </a:prstGeom>
        </p:spPr>
        <p:txBody>
          <a:bodyPr wrap="square">
            <a:spAutoFit/>
          </a:bodyPr>
          <a:lstStyle/>
          <a:p>
            <a:pPr indent="628650" algn="just">
              <a:spcBef>
                <a:spcPts val="600"/>
              </a:spcBef>
              <a:spcAft>
                <a:spcPts val="600"/>
              </a:spcAft>
            </a:pPr>
            <a:r>
              <a:rPr lang="zh-CN" altLang="en-US" sz="2400" dirty="0" smtClean="0"/>
              <a:t>界面切换动效是移动端应用最多的动态效果，连接两个界面，虽然界面切换动效通常只有零点几秒的时间，却能够在一定程度上影响用户对于界面间逻辑的认知</a:t>
            </a:r>
            <a:r>
              <a:rPr lang="zh-CN" altLang="en-US" sz="2400" dirty="0" smtClean="0"/>
              <a:t>。</a:t>
            </a:r>
            <a:endParaRPr lang="zh-CN" altLang="en-US" sz="2400" dirty="0" smtClean="0"/>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51"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752"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753"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754"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755"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界面交互动效设计规范</a:t>
            </a:r>
            <a:endParaRPr lang="zh-CN" altLang="en-US" sz="28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 xmlns:a16="http://schemas.microsoft.com/office/drawing/2014/main" id="{AD423A49-15D4-4B9B-A411-894A53436A6D}"/>
              </a:ext>
            </a:extLst>
          </p:cNvPr>
          <p:cNvSpPr/>
          <p:nvPr/>
        </p:nvSpPr>
        <p:spPr>
          <a:xfrm>
            <a:off x="1385542" y="909903"/>
            <a:ext cx="3877985" cy="461665"/>
          </a:xfrm>
          <a:prstGeom prst="rect">
            <a:avLst/>
          </a:prstGeom>
        </p:spPr>
        <p:txBody>
          <a:bodyPr wrap="none">
            <a:spAutoFit/>
          </a:bodyPr>
          <a:lstStyle/>
          <a:p>
            <a:pPr algn="just"/>
            <a:r>
              <a:rPr lang="zh-CN" altLang="en-US" sz="2400" dirty="0" smtClean="0"/>
              <a:t>界面转场交互动效表现形式</a:t>
            </a:r>
            <a:endParaRPr lang="zh-CN" altLang="en-US" sz="2400" dirty="0"/>
          </a:p>
        </p:txBody>
      </p:sp>
      <p:pic>
        <p:nvPicPr>
          <p:cNvPr id="21" name="图片 20">
            <a:extLst>
              <a:ext uri="{FF2B5EF4-FFF2-40B4-BE49-F238E27FC236}">
                <a16:creationId xmlns:a16="http://schemas.microsoft.com/office/drawing/2014/main" xmlns="" id="{9D28CE99-5260-4E6E-8679-A9D25266FF9C}"/>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51283" y="2771775"/>
            <a:ext cx="4201755" cy="3400425"/>
          </a:xfrm>
          <a:prstGeom prst="rect">
            <a:avLst/>
          </a:prstGeom>
        </p:spPr>
      </p:pic>
      <p:sp>
        <p:nvSpPr>
          <p:cNvPr id="22" name="矩形 21">
            <a:extLst>
              <a:ext uri="{FF2B5EF4-FFF2-40B4-BE49-F238E27FC236}">
                <a16:creationId xmlns="" xmlns:a16="http://schemas.microsoft.com/office/drawing/2014/main" id="{3FDAA676-3756-405D-9AFA-D51D78DD3554}"/>
              </a:ext>
            </a:extLst>
          </p:cNvPr>
          <p:cNvSpPr/>
          <p:nvPr/>
        </p:nvSpPr>
        <p:spPr>
          <a:xfrm>
            <a:off x="1647647" y="2984615"/>
            <a:ext cx="2495728"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弹出</a:t>
            </a:r>
            <a:endParaRPr lang="zh-CN" altLang="zh-CN" sz="2400" dirty="0">
              <a:solidFill>
                <a:schemeClr val="bg1"/>
              </a:solidFill>
            </a:endParaRPr>
          </a:p>
        </p:txBody>
      </p:sp>
      <p:sp>
        <p:nvSpPr>
          <p:cNvPr id="23" name="矩形 22">
            <a:extLst>
              <a:ext uri="{FF2B5EF4-FFF2-40B4-BE49-F238E27FC236}">
                <a16:creationId xmlns="" xmlns:a16="http://schemas.microsoft.com/office/drawing/2014/main" id="{3FDAA676-3756-405D-9AFA-D51D78DD3554}"/>
              </a:ext>
            </a:extLst>
          </p:cNvPr>
          <p:cNvSpPr/>
          <p:nvPr/>
        </p:nvSpPr>
        <p:spPr>
          <a:xfrm>
            <a:off x="1647647" y="3784715"/>
            <a:ext cx="2395716" cy="461665"/>
          </a:xfrm>
          <a:prstGeom prst="rect">
            <a:avLst/>
          </a:prstGeom>
        </p:spPr>
        <p:txBody>
          <a:bodyPr wrap="square">
            <a:spAutoFit/>
          </a:bodyPr>
          <a:lstStyle/>
          <a:p>
            <a:pPr marL="0" lvl="2" algn="r">
              <a:spcAft>
                <a:spcPts val="600"/>
              </a:spcAft>
              <a:buClr>
                <a:srgbClr val="000000"/>
              </a:buClr>
            </a:pPr>
            <a:r>
              <a:rPr lang="zh-CN" altLang="en-US" sz="2400" dirty="0" smtClean="0">
                <a:solidFill>
                  <a:schemeClr val="bg1"/>
                </a:solidFill>
              </a:rPr>
              <a:t>侧滑</a:t>
            </a:r>
            <a:endParaRPr lang="zh-CN" altLang="zh-CN" sz="2400" dirty="0">
              <a:solidFill>
                <a:schemeClr val="bg1"/>
              </a:solidFill>
            </a:endParaRPr>
          </a:p>
        </p:txBody>
      </p:sp>
      <p:sp>
        <p:nvSpPr>
          <p:cNvPr id="24" name="矩形 23">
            <a:extLst>
              <a:ext uri="{FF2B5EF4-FFF2-40B4-BE49-F238E27FC236}">
                <a16:creationId xmlns="" xmlns:a16="http://schemas.microsoft.com/office/drawing/2014/main" id="{3FDAA676-3756-405D-9AFA-D51D78DD3554}"/>
              </a:ext>
            </a:extLst>
          </p:cNvPr>
          <p:cNvSpPr/>
          <p:nvPr/>
        </p:nvSpPr>
        <p:spPr>
          <a:xfrm>
            <a:off x="1647647" y="4670539"/>
            <a:ext cx="2495728"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渐变放大</a:t>
            </a:r>
            <a:endParaRPr lang="zh-CN" altLang="zh-CN" sz="2400" dirty="0">
              <a:solidFill>
                <a:schemeClr val="bg1"/>
              </a:solidFill>
            </a:endParaRPr>
          </a:p>
        </p:txBody>
      </p:sp>
      <p:sp>
        <p:nvSpPr>
          <p:cNvPr id="25" name="矩形 24">
            <a:extLst>
              <a:ext uri="{FF2B5EF4-FFF2-40B4-BE49-F238E27FC236}">
                <a16:creationId xmlns="" xmlns:a16="http://schemas.microsoft.com/office/drawing/2014/main" id="{3FDAA676-3756-405D-9AFA-D51D78DD3554}"/>
              </a:ext>
            </a:extLst>
          </p:cNvPr>
          <p:cNvSpPr/>
          <p:nvPr/>
        </p:nvSpPr>
        <p:spPr>
          <a:xfrm>
            <a:off x="1647647" y="5470639"/>
            <a:ext cx="2395716" cy="461665"/>
          </a:xfrm>
          <a:prstGeom prst="rect">
            <a:avLst/>
          </a:prstGeom>
        </p:spPr>
        <p:txBody>
          <a:bodyPr wrap="square">
            <a:spAutoFit/>
          </a:bodyPr>
          <a:lstStyle/>
          <a:p>
            <a:pPr marL="0" lvl="2" algn="r">
              <a:spcAft>
                <a:spcPts val="600"/>
              </a:spcAft>
              <a:buClr>
                <a:srgbClr val="000000"/>
              </a:buClr>
            </a:pPr>
            <a:r>
              <a:rPr lang="zh-CN" altLang="en-US" sz="2400" dirty="0" smtClean="0">
                <a:solidFill>
                  <a:schemeClr val="bg1"/>
                </a:solidFill>
              </a:rPr>
              <a:t>其他</a:t>
            </a:r>
            <a:endParaRPr lang="zh-CN" altLang="zh-CN" sz="2400" dirty="0">
              <a:solidFill>
                <a:schemeClr val="bg1"/>
              </a:solidFill>
            </a:endParaRPr>
          </a:p>
        </p:txBody>
      </p:sp>
      <p:pic>
        <p:nvPicPr>
          <p:cNvPr id="1027" name="Picture 3" descr="snap14741"/>
          <p:cNvPicPr>
            <a:picLocks noChangeAspect="1" noChangeArrowheads="1"/>
          </p:cNvPicPr>
          <p:nvPr/>
        </p:nvPicPr>
        <p:blipFill>
          <a:blip r:embed="rId4"/>
          <a:srcRect/>
          <a:stretch>
            <a:fillRect/>
          </a:stretch>
        </p:blipFill>
        <p:spPr bwMode="auto">
          <a:xfrm>
            <a:off x="5029199" y="3686178"/>
            <a:ext cx="1157287" cy="2314573"/>
          </a:xfrm>
          <a:prstGeom prst="rect">
            <a:avLst/>
          </a:prstGeom>
          <a:noFill/>
        </p:spPr>
      </p:pic>
      <p:pic>
        <p:nvPicPr>
          <p:cNvPr id="1026" name="Picture 2" descr="snap14742"/>
          <p:cNvPicPr>
            <a:picLocks noChangeAspect="1" noChangeArrowheads="1"/>
          </p:cNvPicPr>
          <p:nvPr/>
        </p:nvPicPr>
        <p:blipFill>
          <a:blip r:embed="rId5"/>
          <a:srcRect/>
          <a:stretch>
            <a:fillRect/>
          </a:stretch>
        </p:blipFill>
        <p:spPr bwMode="auto">
          <a:xfrm>
            <a:off x="6257924" y="3686179"/>
            <a:ext cx="1157287" cy="2314573"/>
          </a:xfrm>
          <a:prstGeom prst="rect">
            <a:avLst/>
          </a:prstGeom>
          <a:noFill/>
        </p:spPr>
      </p:pic>
      <p:pic>
        <p:nvPicPr>
          <p:cNvPr id="1025" name="Picture 1" descr="snap14743"/>
          <p:cNvPicPr>
            <a:picLocks noChangeAspect="1" noChangeArrowheads="1"/>
          </p:cNvPicPr>
          <p:nvPr/>
        </p:nvPicPr>
        <p:blipFill>
          <a:blip r:embed="rId6"/>
          <a:srcRect/>
          <a:stretch>
            <a:fillRect/>
          </a:stretch>
        </p:blipFill>
        <p:spPr bwMode="auto">
          <a:xfrm>
            <a:off x="7500940" y="3686179"/>
            <a:ext cx="1157287" cy="2314573"/>
          </a:xfrm>
          <a:prstGeom prst="rect">
            <a:avLst/>
          </a:prstGeom>
          <a:noFill/>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0" name="Rectangle 6"/>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1" name="Rectangle 7"/>
          <p:cNvSpPr>
            <a:spLocks noChangeArrowheads="1"/>
          </p:cNvSpPr>
          <p:nvPr/>
        </p:nvSpPr>
        <p:spPr bwMode="auto">
          <a:xfrm>
            <a:off x="0" y="5829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5"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6" name="矩形 5">
            <a:extLst>
              <a:ext uri="{FF2B5EF4-FFF2-40B4-BE49-F238E27FC236}">
                <a16:creationId xmlns="" xmlns:a16="http://schemas.microsoft.com/office/drawing/2014/main" id="{F75F2595-65C3-4364-83C0-266E50B12FE1}"/>
              </a:ext>
            </a:extLst>
          </p:cNvPr>
          <p:cNvSpPr/>
          <p:nvPr/>
        </p:nvSpPr>
        <p:spPr>
          <a:xfrm>
            <a:off x="671513" y="1469859"/>
            <a:ext cx="7900987" cy="2308324"/>
          </a:xfrm>
          <a:prstGeom prst="rect">
            <a:avLst/>
          </a:prstGeom>
        </p:spPr>
        <p:txBody>
          <a:bodyPr wrap="square">
            <a:spAutoFit/>
          </a:bodyPr>
          <a:lstStyle/>
          <a:p>
            <a:pPr indent="628650" algn="just">
              <a:spcBef>
                <a:spcPts val="600"/>
              </a:spcBef>
              <a:spcAft>
                <a:spcPts val="600"/>
              </a:spcAft>
            </a:pPr>
            <a:r>
              <a:rPr lang="zh-CN" altLang="en-US" sz="2400" dirty="0" smtClean="0"/>
              <a:t>为</a:t>
            </a:r>
            <a:r>
              <a:rPr lang="en-US" sz="2400" dirty="0" smtClean="0"/>
              <a:t>APP</a:t>
            </a:r>
            <a:r>
              <a:rPr lang="zh-CN" altLang="en-US" sz="2400" dirty="0" smtClean="0"/>
              <a:t>应用界面中的列表添加入场的动效，可以使界面的表现效果更加具有动感，为用户带来突出而动感的视觉效果。在本节中将带领读者完成一个界面列表入场动效的制作，主要是通过“位置”属性来实现该动画效果，并且开启图层的“运动模糊”功能，从而使元素位置移动的动画效果表现动感十足。</a:t>
            </a:r>
            <a:endParaRPr lang="zh-CN" altLang="en-US" sz="2400" dirty="0" smtClean="0"/>
          </a:p>
        </p:txBody>
      </p:sp>
      <p:sp>
        <p:nvSpPr>
          <p:cNvPr id="7"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界面交互动效设计规范</a:t>
            </a:r>
            <a:endParaRPr lang="zh-CN" altLang="en-US" sz="2800" dirty="0">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制作界面</a:t>
            </a:r>
            <a:r>
              <a:rPr lang="zh-CN" altLang="en-US" sz="2400" dirty="0" smtClean="0"/>
              <a:t>列表显示</a:t>
            </a:r>
            <a:r>
              <a:rPr lang="zh-CN" altLang="en-US" sz="2400" dirty="0" smtClean="0"/>
              <a:t>动效</a:t>
            </a:r>
            <a:endParaRPr lang="zh-CN" altLang="en-US" sz="2400" dirty="0"/>
          </a:p>
        </p:txBody>
      </p:sp>
      <p:sp>
        <p:nvSpPr>
          <p:cNvPr id="9" name="矩形 8">
            <a:extLst>
              <a:ext uri="{FF2B5EF4-FFF2-40B4-BE49-F238E27FC236}">
                <a16:creationId xmlns:a16="http://schemas.microsoft.com/office/drawing/2014/main" xmlns="" id="{F75F2595-65C3-4364-83C0-266E50B12FE1}"/>
              </a:ext>
            </a:extLst>
          </p:cNvPr>
          <p:cNvSpPr/>
          <p:nvPr/>
        </p:nvSpPr>
        <p:spPr>
          <a:xfrm>
            <a:off x="785814" y="5918155"/>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5</a:t>
            </a:r>
            <a:r>
              <a:rPr lang="zh-CN" altLang="en-US" sz="1050" dirty="0" smtClean="0"/>
              <a:t>章</a:t>
            </a:r>
            <a:r>
              <a:rPr lang="en-US" sz="1050" dirty="0" smtClean="0"/>
              <a:t>\</a:t>
            </a:r>
            <a:r>
              <a:rPr lang="en-US" sz="1050" dirty="0" smtClean="0"/>
              <a:t>5-3-3.aep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5</a:t>
            </a:r>
            <a:r>
              <a:rPr lang="zh-CN" altLang="en-US" sz="1050" dirty="0" smtClean="0"/>
              <a:t>章</a:t>
            </a:r>
            <a:r>
              <a:rPr lang="en-US" sz="1050" dirty="0" smtClean="0"/>
              <a:t>\</a:t>
            </a:r>
            <a:r>
              <a:rPr lang="en-US" sz="1050" dirty="0" smtClean="0"/>
              <a:t>5-3-3.mp4</a:t>
            </a:r>
            <a:endParaRPr lang="en-US" altLang="zh-CN" sz="1050" dirty="0" smtClean="0"/>
          </a:p>
        </p:txBody>
      </p:sp>
      <p:pic>
        <p:nvPicPr>
          <p:cNvPr id="35845" name="Picture 5" descr="snap8092"/>
          <p:cNvPicPr>
            <a:picLocks noChangeAspect="1" noChangeArrowheads="1"/>
          </p:cNvPicPr>
          <p:nvPr/>
        </p:nvPicPr>
        <p:blipFill>
          <a:blip r:embed="rId3" cstate="print"/>
          <a:srcRect/>
          <a:stretch>
            <a:fillRect/>
          </a:stretch>
        </p:blipFill>
        <p:spPr bwMode="auto">
          <a:xfrm>
            <a:off x="871523" y="3792871"/>
            <a:ext cx="1182841" cy="2084053"/>
          </a:xfrm>
          <a:prstGeom prst="rect">
            <a:avLst/>
          </a:prstGeom>
          <a:noFill/>
        </p:spPr>
      </p:pic>
      <p:pic>
        <p:nvPicPr>
          <p:cNvPr id="35844" name="Picture 4" descr="snap8093"/>
          <p:cNvPicPr>
            <a:picLocks noChangeAspect="1" noChangeArrowheads="1"/>
          </p:cNvPicPr>
          <p:nvPr/>
        </p:nvPicPr>
        <p:blipFill>
          <a:blip r:embed="rId4" cstate="print"/>
          <a:srcRect/>
          <a:stretch>
            <a:fillRect/>
          </a:stretch>
        </p:blipFill>
        <p:spPr bwMode="auto">
          <a:xfrm>
            <a:off x="2214547" y="3797634"/>
            <a:ext cx="1171576" cy="2084053"/>
          </a:xfrm>
          <a:prstGeom prst="rect">
            <a:avLst/>
          </a:prstGeom>
          <a:noFill/>
        </p:spPr>
      </p:pic>
      <p:pic>
        <p:nvPicPr>
          <p:cNvPr id="35843" name="Picture 3" descr="snap8094"/>
          <p:cNvPicPr>
            <a:picLocks noChangeAspect="1" noChangeArrowheads="1"/>
          </p:cNvPicPr>
          <p:nvPr/>
        </p:nvPicPr>
        <p:blipFill>
          <a:blip r:embed="rId5" cstate="print"/>
          <a:srcRect/>
          <a:stretch>
            <a:fillRect/>
          </a:stretch>
        </p:blipFill>
        <p:spPr bwMode="auto">
          <a:xfrm>
            <a:off x="3543295" y="3788108"/>
            <a:ext cx="1182841" cy="2084053"/>
          </a:xfrm>
          <a:prstGeom prst="rect">
            <a:avLst/>
          </a:prstGeom>
          <a:noFill/>
        </p:spPr>
      </p:pic>
      <p:pic>
        <p:nvPicPr>
          <p:cNvPr id="35842" name="Picture 2" descr="snap8095"/>
          <p:cNvPicPr>
            <a:picLocks noChangeAspect="1" noChangeArrowheads="1"/>
          </p:cNvPicPr>
          <p:nvPr/>
        </p:nvPicPr>
        <p:blipFill>
          <a:blip r:embed="rId6" cstate="print"/>
          <a:srcRect/>
          <a:stretch>
            <a:fillRect/>
          </a:stretch>
        </p:blipFill>
        <p:spPr bwMode="auto">
          <a:xfrm>
            <a:off x="4886322" y="3792871"/>
            <a:ext cx="1171576" cy="2084053"/>
          </a:xfrm>
          <a:prstGeom prst="rect">
            <a:avLst/>
          </a:prstGeom>
          <a:noFill/>
        </p:spPr>
      </p:pic>
      <p:pic>
        <p:nvPicPr>
          <p:cNvPr id="35841" name="Picture 1" descr="snap8096"/>
          <p:cNvPicPr>
            <a:picLocks noChangeAspect="1" noChangeArrowheads="1"/>
          </p:cNvPicPr>
          <p:nvPr/>
        </p:nvPicPr>
        <p:blipFill>
          <a:blip r:embed="rId7" cstate="print"/>
          <a:srcRect/>
          <a:stretch>
            <a:fillRect/>
          </a:stretch>
        </p:blipFill>
        <p:spPr bwMode="auto">
          <a:xfrm>
            <a:off x="6215062" y="3783346"/>
            <a:ext cx="1171576" cy="2084053"/>
          </a:xfrm>
          <a:prstGeom prst="rect">
            <a:avLst/>
          </a:prstGeom>
          <a:noFill/>
        </p:spPr>
      </p:pic>
      <p:sp>
        <p:nvSpPr>
          <p:cNvPr id="358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5847"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848"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849"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850"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851"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界面交互具有哪些特点</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2" name="矩形 11">
            <a:extLst>
              <a:ext uri="{FF2B5EF4-FFF2-40B4-BE49-F238E27FC236}">
                <a16:creationId xmlns="" xmlns:a16="http://schemas.microsoft.com/office/drawing/2014/main" id="{AD423A49-15D4-4B9B-A411-894A53436A6D}"/>
              </a:ext>
            </a:extLst>
          </p:cNvPr>
          <p:cNvSpPr/>
          <p:nvPr/>
        </p:nvSpPr>
        <p:spPr>
          <a:xfrm>
            <a:off x="1385542" y="909903"/>
            <a:ext cx="2339102" cy="461665"/>
          </a:xfrm>
          <a:prstGeom prst="rect">
            <a:avLst/>
          </a:prstGeom>
        </p:spPr>
        <p:txBody>
          <a:bodyPr wrap="none">
            <a:spAutoFit/>
          </a:bodyPr>
          <a:lstStyle/>
          <a:p>
            <a:pPr algn="just"/>
            <a:r>
              <a:rPr lang="zh-CN" altLang="en-US" sz="2400" dirty="0" smtClean="0"/>
              <a:t>明确的视觉反馈</a:t>
            </a:r>
            <a:endParaRPr lang="zh-CN" altLang="en-US" sz="2400" dirty="0"/>
          </a:p>
        </p:txBody>
      </p:sp>
      <p:sp>
        <p:nvSpPr>
          <p:cNvPr id="2" name="矩形 1">
            <a:extLst>
              <a:ext uri="{FF2B5EF4-FFF2-40B4-BE49-F238E27FC236}">
                <a16:creationId xmlns="" xmlns:a16="http://schemas.microsoft.com/office/drawing/2014/main"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en-US" sz="2400" dirty="0" smtClean="0"/>
              <a:t>UI</a:t>
            </a:r>
            <a:r>
              <a:rPr lang="zh-CN" altLang="en-US" sz="2400" dirty="0" smtClean="0"/>
              <a:t>需要</a:t>
            </a:r>
            <a:r>
              <a:rPr lang="zh-CN" altLang="en-US" sz="2400" dirty="0" smtClean="0"/>
              <a:t>为用户的操作提供视觉、听觉以及触觉反馈，使用户感到他们在操控该界面，同时视觉反馈有个更简单的用途：它暗示着当前的应用程序运行正常。当一个按钮在放大或者一个被滑动图片在朝着正确方向移动，那么很明显，当前的应用程在运行着，在回应着用户的操作。</a:t>
            </a:r>
            <a:endParaRPr lang="en-US" altLang="zh-CN" sz="2400" dirty="0" smtClean="0"/>
          </a:p>
        </p:txBody>
      </p:sp>
      <p:sp>
        <p:nvSpPr>
          <p:cNvPr id="2048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484"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485"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8435" name="Picture 3" descr="snap10008"/>
          <p:cNvPicPr>
            <a:picLocks noChangeAspect="1" noChangeArrowheads="1"/>
          </p:cNvPicPr>
          <p:nvPr/>
        </p:nvPicPr>
        <p:blipFill>
          <a:blip r:embed="rId3"/>
          <a:srcRect/>
          <a:stretch>
            <a:fillRect/>
          </a:stretch>
        </p:blipFill>
        <p:spPr bwMode="auto">
          <a:xfrm>
            <a:off x="1543051" y="3614737"/>
            <a:ext cx="2009775" cy="2258174"/>
          </a:xfrm>
          <a:prstGeom prst="rect">
            <a:avLst/>
          </a:prstGeom>
          <a:noFill/>
        </p:spPr>
      </p:pic>
      <p:pic>
        <p:nvPicPr>
          <p:cNvPr id="18434" name="Picture 2" descr="snap10009"/>
          <p:cNvPicPr>
            <a:picLocks noChangeAspect="1" noChangeArrowheads="1"/>
          </p:cNvPicPr>
          <p:nvPr/>
        </p:nvPicPr>
        <p:blipFill>
          <a:blip r:embed="rId4"/>
          <a:srcRect/>
          <a:stretch>
            <a:fillRect/>
          </a:stretch>
        </p:blipFill>
        <p:spPr bwMode="auto">
          <a:xfrm>
            <a:off x="3734336" y="3619499"/>
            <a:ext cx="1975902" cy="2258174"/>
          </a:xfrm>
          <a:prstGeom prst="rect">
            <a:avLst/>
          </a:prstGeom>
          <a:noFill/>
        </p:spPr>
      </p:pic>
      <p:pic>
        <p:nvPicPr>
          <p:cNvPr id="18433" name="Picture 1" descr="snap10011"/>
          <p:cNvPicPr>
            <a:picLocks noChangeAspect="1" noChangeArrowheads="1"/>
          </p:cNvPicPr>
          <p:nvPr/>
        </p:nvPicPr>
        <p:blipFill>
          <a:blip r:embed="rId5"/>
          <a:srcRect/>
          <a:stretch>
            <a:fillRect/>
          </a:stretch>
        </p:blipFill>
        <p:spPr bwMode="auto">
          <a:xfrm>
            <a:off x="5884685" y="3609975"/>
            <a:ext cx="2021066" cy="2258174"/>
          </a:xfrm>
          <a:prstGeom prst="rect">
            <a:avLst/>
          </a:prstGeom>
          <a:noFill/>
        </p:spPr>
      </p:pic>
      <p:sp>
        <p:nvSpPr>
          <p:cNvPr id="184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8437" name="Rectangle 5"/>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438" name="Rectangle 6"/>
          <p:cNvSpPr>
            <a:spLocks noChangeArrowheads="1"/>
          </p:cNvSpPr>
          <p:nvPr/>
        </p:nvSpPr>
        <p:spPr bwMode="auto">
          <a:xfrm>
            <a:off x="0" y="381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439" name="Rectangle 7"/>
          <p:cNvSpPr>
            <a:spLocks noChangeArrowheads="1"/>
          </p:cNvSpPr>
          <p:nvPr/>
        </p:nvSpPr>
        <p:spPr bwMode="auto">
          <a:xfrm>
            <a:off x="0" y="571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569147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5"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0" name="矩形 9">
            <a:extLst>
              <a:ext uri="{FF2B5EF4-FFF2-40B4-BE49-F238E27FC236}">
                <a16:creationId xmlns="" xmlns:a16="http://schemas.microsoft.com/office/drawing/2014/main" id="{F75F2595-65C3-4364-83C0-266E50B12FE1}"/>
              </a:ext>
            </a:extLst>
          </p:cNvPr>
          <p:cNvSpPr/>
          <p:nvPr/>
        </p:nvSpPr>
        <p:spPr>
          <a:xfrm>
            <a:off x="671513" y="1469859"/>
            <a:ext cx="7900987" cy="1569660"/>
          </a:xfrm>
          <a:prstGeom prst="rect">
            <a:avLst/>
          </a:prstGeom>
        </p:spPr>
        <p:txBody>
          <a:bodyPr wrap="square">
            <a:spAutoFit/>
          </a:bodyPr>
          <a:lstStyle/>
          <a:p>
            <a:pPr indent="628650" algn="just">
              <a:spcBef>
                <a:spcPts val="600"/>
              </a:spcBef>
              <a:spcAft>
                <a:spcPts val="600"/>
              </a:spcAft>
            </a:pPr>
            <a:r>
              <a:rPr lang="zh-CN" altLang="en-US" sz="2400" dirty="0" smtClean="0"/>
              <a:t>这种交互动效展示出当用户在</a:t>
            </a:r>
            <a:r>
              <a:rPr lang="en-US" sz="2400" dirty="0" smtClean="0"/>
              <a:t>UI</a:t>
            </a:r>
            <a:r>
              <a:rPr lang="zh-CN" altLang="en-US" sz="2400" dirty="0" smtClean="0"/>
              <a:t>界面中与某个元素交互时，这个元素是变化的，如果我们需要在</a:t>
            </a:r>
            <a:r>
              <a:rPr lang="en-US" sz="2400" dirty="0" smtClean="0"/>
              <a:t>UI</a:t>
            </a:r>
            <a:r>
              <a:rPr lang="zh-CN" altLang="en-US" sz="2400" dirty="0" smtClean="0"/>
              <a:t>界面中表现一个元素功能如何变化时，这种动画效果是最好的选择。它经常与按钮、图标和其它小设计元素一起使用。</a:t>
            </a:r>
            <a:endParaRPr lang="en-US" altLang="zh-CN" sz="2400" dirty="0" smtClean="0"/>
          </a:p>
        </p:txBody>
      </p:sp>
      <p:sp>
        <p:nvSpPr>
          <p:cNvPr id="1945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9460"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461"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292"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3"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界面交互具有哪些特点</a:t>
            </a:r>
            <a:endParaRPr lang="zh-CN" altLang="en-US" sz="2800" dirty="0">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a16="http://schemas.microsoft.com/office/drawing/2014/main" id="{AD423A49-15D4-4B9B-A411-894A53436A6D}"/>
              </a:ext>
            </a:extLst>
          </p:cNvPr>
          <p:cNvSpPr/>
          <p:nvPr/>
        </p:nvSpPr>
        <p:spPr>
          <a:xfrm>
            <a:off x="1385542" y="909903"/>
            <a:ext cx="2954655" cy="461665"/>
          </a:xfrm>
          <a:prstGeom prst="rect">
            <a:avLst/>
          </a:prstGeom>
        </p:spPr>
        <p:txBody>
          <a:bodyPr wrap="none">
            <a:spAutoFit/>
          </a:bodyPr>
          <a:lstStyle/>
          <a:p>
            <a:pPr algn="just"/>
            <a:r>
              <a:rPr lang="zh-CN" altLang="en-US" sz="2400" dirty="0" smtClean="0"/>
              <a:t>提示界面功能的改变</a:t>
            </a:r>
            <a:endParaRPr lang="zh-CN" altLang="en-US" sz="2400" dirty="0"/>
          </a:p>
        </p:txBody>
      </p:sp>
      <p:pic>
        <p:nvPicPr>
          <p:cNvPr id="17412" name="Picture 4" descr="snap05981"/>
          <p:cNvPicPr>
            <a:picLocks noChangeAspect="1" noChangeArrowheads="1"/>
          </p:cNvPicPr>
          <p:nvPr/>
        </p:nvPicPr>
        <p:blipFill>
          <a:blip r:embed="rId3"/>
          <a:srcRect/>
          <a:stretch>
            <a:fillRect/>
          </a:stretch>
        </p:blipFill>
        <p:spPr bwMode="auto">
          <a:xfrm>
            <a:off x="1100133" y="3190225"/>
            <a:ext cx="1638950" cy="2177113"/>
          </a:xfrm>
          <a:prstGeom prst="rect">
            <a:avLst/>
          </a:prstGeom>
          <a:noFill/>
        </p:spPr>
      </p:pic>
      <p:pic>
        <p:nvPicPr>
          <p:cNvPr id="17411" name="Picture 3" descr="snap05982"/>
          <p:cNvPicPr>
            <a:picLocks noChangeAspect="1" noChangeArrowheads="1"/>
          </p:cNvPicPr>
          <p:nvPr/>
        </p:nvPicPr>
        <p:blipFill>
          <a:blip r:embed="rId4"/>
          <a:srcRect/>
          <a:stretch>
            <a:fillRect/>
          </a:stretch>
        </p:blipFill>
        <p:spPr bwMode="auto">
          <a:xfrm>
            <a:off x="2886070" y="3185463"/>
            <a:ext cx="1651181" cy="2177113"/>
          </a:xfrm>
          <a:prstGeom prst="rect">
            <a:avLst/>
          </a:prstGeom>
          <a:noFill/>
        </p:spPr>
      </p:pic>
      <p:pic>
        <p:nvPicPr>
          <p:cNvPr id="17410" name="Picture 2" descr="snap05983"/>
          <p:cNvPicPr>
            <a:picLocks noChangeAspect="1" noChangeArrowheads="1"/>
          </p:cNvPicPr>
          <p:nvPr/>
        </p:nvPicPr>
        <p:blipFill>
          <a:blip r:embed="rId5"/>
          <a:srcRect/>
          <a:stretch>
            <a:fillRect/>
          </a:stretch>
        </p:blipFill>
        <p:spPr bwMode="auto">
          <a:xfrm>
            <a:off x="4672009" y="3180700"/>
            <a:ext cx="1651181" cy="2177113"/>
          </a:xfrm>
          <a:prstGeom prst="rect">
            <a:avLst/>
          </a:prstGeom>
          <a:noFill/>
        </p:spPr>
      </p:pic>
      <p:pic>
        <p:nvPicPr>
          <p:cNvPr id="17409" name="Picture 1" descr="snap05984"/>
          <p:cNvPicPr>
            <a:picLocks noChangeAspect="1" noChangeArrowheads="1"/>
          </p:cNvPicPr>
          <p:nvPr/>
        </p:nvPicPr>
        <p:blipFill>
          <a:blip r:embed="rId6"/>
          <a:srcRect/>
          <a:stretch>
            <a:fillRect/>
          </a:stretch>
        </p:blipFill>
        <p:spPr bwMode="auto">
          <a:xfrm>
            <a:off x="6443663" y="3186761"/>
            <a:ext cx="1614488" cy="2128189"/>
          </a:xfrm>
          <a:prstGeom prst="rect">
            <a:avLst/>
          </a:prstGeom>
          <a:noFill/>
        </p:spPr>
      </p:pic>
      <p:sp>
        <p:nvSpPr>
          <p:cNvPr id="1741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414" name="Rectangle 6"/>
          <p:cNvSpPr>
            <a:spLocks noChangeArrowheads="1"/>
          </p:cNvSpPr>
          <p:nvPr/>
        </p:nvSpPr>
        <p:spPr bwMode="auto">
          <a:xfrm>
            <a:off x="0" y="1695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5" name="Rectangle 7"/>
          <p:cNvSpPr>
            <a:spLocks noChangeArrowheads="1"/>
          </p:cNvSpPr>
          <p:nvPr/>
        </p:nvSpPr>
        <p:spPr bwMode="auto">
          <a:xfrm>
            <a:off x="0" y="33909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6" name="Rectangle 8"/>
          <p:cNvSpPr>
            <a:spLocks noChangeArrowheads="1"/>
          </p:cNvSpPr>
          <p:nvPr/>
        </p:nvSpPr>
        <p:spPr bwMode="auto">
          <a:xfrm>
            <a:off x="0" y="5086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7" name="Rectangle 9"/>
          <p:cNvSpPr>
            <a:spLocks noChangeArrowheads="1"/>
          </p:cNvSpPr>
          <p:nvPr/>
        </p:nvSpPr>
        <p:spPr bwMode="auto">
          <a:xfrm>
            <a:off x="0" y="6743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3058524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3"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843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8436" name="Rectangle 4"/>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矩形 10">
            <a:extLst>
              <a:ext uri="{FF2B5EF4-FFF2-40B4-BE49-F238E27FC236}">
                <a16:creationId xmlns="" xmlns:a16="http://schemas.microsoft.com/office/drawing/2014/main"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大部分的移动应用程序都有非常复杂的结构，所以设计师需要尽可能地简化移动应用程序的导航。对于这项任务来讲，交互动效的应用是非常有帮助的。如果所设计的交互动效展示出了元素被藏在哪里，那么用户下次找起来就会很容易了。</a:t>
            </a:r>
            <a:endParaRPr lang="en-US" altLang="zh-CN" sz="2400" dirty="0" smtClean="0"/>
          </a:p>
        </p:txBody>
      </p:sp>
      <p:sp>
        <p:nvSpPr>
          <p:cNvPr id="1126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268"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69"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界面交互具有哪些特点</a:t>
            </a:r>
            <a:endParaRPr lang="zh-CN" altLang="en-US" sz="2800"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 xmlns:a16="http://schemas.microsoft.com/office/drawing/2014/main" id="{AD423A49-15D4-4B9B-A411-894A53436A6D}"/>
              </a:ext>
            </a:extLst>
          </p:cNvPr>
          <p:cNvSpPr/>
          <p:nvPr/>
        </p:nvSpPr>
        <p:spPr>
          <a:xfrm>
            <a:off x="1385542" y="909903"/>
            <a:ext cx="2031325" cy="461665"/>
          </a:xfrm>
          <a:prstGeom prst="rect">
            <a:avLst/>
          </a:prstGeom>
        </p:spPr>
        <p:txBody>
          <a:bodyPr wrap="none">
            <a:spAutoFit/>
          </a:bodyPr>
          <a:lstStyle/>
          <a:p>
            <a:pPr algn="just"/>
            <a:r>
              <a:rPr lang="zh-CN" altLang="en-US" sz="2400" dirty="0" smtClean="0"/>
              <a:t>扩展界面空间</a:t>
            </a:r>
            <a:endParaRPr lang="zh-CN" altLang="en-US" sz="2400" dirty="0"/>
          </a:p>
        </p:txBody>
      </p:sp>
      <p:pic>
        <p:nvPicPr>
          <p:cNvPr id="16387" name="Picture 3" descr="snap10002"/>
          <p:cNvPicPr>
            <a:picLocks noChangeAspect="1" noChangeArrowheads="1"/>
          </p:cNvPicPr>
          <p:nvPr/>
        </p:nvPicPr>
        <p:blipFill>
          <a:blip r:embed="rId3"/>
          <a:srcRect/>
          <a:stretch>
            <a:fillRect/>
          </a:stretch>
        </p:blipFill>
        <p:spPr bwMode="auto">
          <a:xfrm>
            <a:off x="1143001" y="3657600"/>
            <a:ext cx="2218214" cy="2031286"/>
          </a:xfrm>
          <a:prstGeom prst="rect">
            <a:avLst/>
          </a:prstGeom>
          <a:noFill/>
        </p:spPr>
      </p:pic>
      <p:pic>
        <p:nvPicPr>
          <p:cNvPr id="16386" name="Picture 2" descr="snap10003"/>
          <p:cNvPicPr>
            <a:picLocks noChangeAspect="1" noChangeArrowheads="1"/>
          </p:cNvPicPr>
          <p:nvPr/>
        </p:nvPicPr>
        <p:blipFill>
          <a:blip r:embed="rId4"/>
          <a:srcRect/>
          <a:stretch>
            <a:fillRect/>
          </a:stretch>
        </p:blipFill>
        <p:spPr bwMode="auto">
          <a:xfrm>
            <a:off x="3514725" y="3652838"/>
            <a:ext cx="2255600" cy="2031286"/>
          </a:xfrm>
          <a:prstGeom prst="rect">
            <a:avLst/>
          </a:prstGeom>
          <a:noFill/>
        </p:spPr>
      </p:pic>
      <p:pic>
        <p:nvPicPr>
          <p:cNvPr id="16385" name="Picture 1" descr="snap10004"/>
          <p:cNvPicPr>
            <a:picLocks noChangeAspect="1" noChangeArrowheads="1"/>
          </p:cNvPicPr>
          <p:nvPr/>
        </p:nvPicPr>
        <p:blipFill>
          <a:blip r:embed="rId5"/>
          <a:srcRect/>
          <a:stretch>
            <a:fillRect/>
          </a:stretch>
        </p:blipFill>
        <p:spPr bwMode="auto">
          <a:xfrm>
            <a:off x="5915027" y="3648075"/>
            <a:ext cx="2243138" cy="2031286"/>
          </a:xfrm>
          <a:prstGeom prst="rect">
            <a:avLst/>
          </a:prstGeom>
          <a:noFill/>
        </p:spPr>
      </p:pic>
      <p:sp>
        <p:nvSpPr>
          <p:cNvPr id="163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9" name="Rectangle 5"/>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90" name="Rectangle 6"/>
          <p:cNvSpPr>
            <a:spLocks noChangeArrowheads="1"/>
          </p:cNvSpPr>
          <p:nvPr/>
        </p:nvSpPr>
        <p:spPr bwMode="auto">
          <a:xfrm>
            <a:off x="0" y="3105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91" name="Rectangle 7"/>
          <p:cNvSpPr>
            <a:spLocks noChangeArrowheads="1"/>
          </p:cNvSpPr>
          <p:nvPr/>
        </p:nvSpPr>
        <p:spPr bwMode="auto">
          <a:xfrm>
            <a:off x="0" y="4657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3566105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3"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53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67"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68"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69"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0"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1"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4" name="Rectangle 6"/>
          <p:cNvSpPr>
            <a:spLocks noChangeArrowheads="1"/>
          </p:cNvSpPr>
          <p:nvPr/>
        </p:nvSpPr>
        <p:spPr bwMode="auto">
          <a:xfrm>
            <a:off x="0" y="1209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5" name="Rectangle 7"/>
          <p:cNvSpPr>
            <a:spLocks noChangeArrowheads="1"/>
          </p:cNvSpPr>
          <p:nvPr/>
        </p:nvSpPr>
        <p:spPr bwMode="auto">
          <a:xfrm>
            <a:off x="0" y="1962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416" name="Rectangle 8"/>
          <p:cNvSpPr>
            <a:spLocks noChangeArrowheads="1"/>
          </p:cNvSpPr>
          <p:nvPr/>
        </p:nvSpPr>
        <p:spPr bwMode="auto">
          <a:xfrm>
            <a:off x="0" y="2714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7" name="Rectangle 9"/>
          <p:cNvSpPr>
            <a:spLocks noChangeArrowheads="1"/>
          </p:cNvSpPr>
          <p:nvPr/>
        </p:nvSpPr>
        <p:spPr bwMode="auto">
          <a:xfrm>
            <a:off x="0" y="3467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矩形 21">
            <a:extLst>
              <a:ext uri="{FF2B5EF4-FFF2-40B4-BE49-F238E27FC236}">
                <a16:creationId xmlns="" xmlns:a16="http://schemas.microsoft.com/office/drawing/2014/main"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在许多情况下，界面中的动效用于吸引用户对界面中重要细节的注意力和关注。但是在界面中应用这类动效时需要注意，确保该动效服务于界面中非常重要的功能，为用户提供良好的视觉指引，而不是为了界面更眩酷而盲目的添加动画效果。</a:t>
            </a:r>
            <a:endParaRPr lang="en-US" altLang="zh-CN" sz="2400" dirty="0" smtClean="0"/>
          </a:p>
        </p:txBody>
      </p:sp>
      <p:sp>
        <p:nvSpPr>
          <p:cNvPr id="102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44"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245"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5"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界面交互具有哪些特点</a:t>
            </a:r>
            <a:endParaRPr lang="zh-CN" altLang="en-US" sz="2800" dirty="0">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 xmlns:a16="http://schemas.microsoft.com/office/drawing/2014/main" id="{AD423A49-15D4-4B9B-A411-894A53436A6D}"/>
              </a:ext>
            </a:extLst>
          </p:cNvPr>
          <p:cNvSpPr/>
          <p:nvPr/>
        </p:nvSpPr>
        <p:spPr>
          <a:xfrm>
            <a:off x="1385542" y="909903"/>
            <a:ext cx="2031325" cy="461665"/>
          </a:xfrm>
          <a:prstGeom prst="rect">
            <a:avLst/>
          </a:prstGeom>
        </p:spPr>
        <p:txBody>
          <a:bodyPr wrap="none">
            <a:spAutoFit/>
          </a:bodyPr>
          <a:lstStyle/>
          <a:p>
            <a:pPr algn="just"/>
            <a:r>
              <a:rPr lang="zh-CN" altLang="en-US" sz="2400" dirty="0" smtClean="0"/>
              <a:t>突出界面变化</a:t>
            </a:r>
            <a:endParaRPr lang="zh-CN" altLang="en-US" sz="2400" dirty="0"/>
          </a:p>
        </p:txBody>
      </p:sp>
      <p:pic>
        <p:nvPicPr>
          <p:cNvPr id="15364" name="Picture 4" descr="snap05989"/>
          <p:cNvPicPr>
            <a:picLocks noChangeAspect="1" noChangeArrowheads="1"/>
          </p:cNvPicPr>
          <p:nvPr/>
        </p:nvPicPr>
        <p:blipFill>
          <a:blip r:embed="rId3"/>
          <a:srcRect/>
          <a:stretch>
            <a:fillRect/>
          </a:stretch>
        </p:blipFill>
        <p:spPr bwMode="auto">
          <a:xfrm>
            <a:off x="1271586" y="3571875"/>
            <a:ext cx="1571625" cy="1571625"/>
          </a:xfrm>
          <a:prstGeom prst="rect">
            <a:avLst/>
          </a:prstGeom>
          <a:noFill/>
        </p:spPr>
      </p:pic>
      <p:pic>
        <p:nvPicPr>
          <p:cNvPr id="15363" name="Picture 3" descr="snap05993"/>
          <p:cNvPicPr>
            <a:picLocks noChangeAspect="1" noChangeArrowheads="1"/>
          </p:cNvPicPr>
          <p:nvPr/>
        </p:nvPicPr>
        <p:blipFill>
          <a:blip r:embed="rId4"/>
          <a:srcRect/>
          <a:stretch>
            <a:fillRect/>
          </a:stretch>
        </p:blipFill>
        <p:spPr bwMode="auto">
          <a:xfrm>
            <a:off x="2971800" y="3567112"/>
            <a:ext cx="1571625" cy="1571625"/>
          </a:xfrm>
          <a:prstGeom prst="rect">
            <a:avLst/>
          </a:prstGeom>
          <a:noFill/>
        </p:spPr>
      </p:pic>
      <p:pic>
        <p:nvPicPr>
          <p:cNvPr id="15362" name="Picture 2" descr="snap05991"/>
          <p:cNvPicPr>
            <a:picLocks noChangeAspect="1" noChangeArrowheads="1"/>
          </p:cNvPicPr>
          <p:nvPr/>
        </p:nvPicPr>
        <p:blipFill>
          <a:blip r:embed="rId5"/>
          <a:srcRect/>
          <a:stretch>
            <a:fillRect/>
          </a:stretch>
        </p:blipFill>
        <p:spPr bwMode="auto">
          <a:xfrm>
            <a:off x="4686299" y="3576637"/>
            <a:ext cx="1571625" cy="1571625"/>
          </a:xfrm>
          <a:prstGeom prst="rect">
            <a:avLst/>
          </a:prstGeom>
          <a:noFill/>
        </p:spPr>
      </p:pic>
      <p:pic>
        <p:nvPicPr>
          <p:cNvPr id="15361" name="Picture 1" descr="snap05992"/>
          <p:cNvPicPr>
            <a:picLocks noChangeAspect="1" noChangeArrowheads="1"/>
          </p:cNvPicPr>
          <p:nvPr/>
        </p:nvPicPr>
        <p:blipFill>
          <a:blip r:embed="rId6"/>
          <a:srcRect/>
          <a:stretch>
            <a:fillRect/>
          </a:stretch>
        </p:blipFill>
        <p:spPr bwMode="auto">
          <a:xfrm>
            <a:off x="6386512" y="3557587"/>
            <a:ext cx="1571625" cy="1571625"/>
          </a:xfrm>
          <a:prstGeom prst="rect">
            <a:avLst/>
          </a:prstGeom>
          <a:noFill/>
        </p:spPr>
      </p:pic>
      <p:sp>
        <p:nvSpPr>
          <p:cNvPr id="153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6"/>
          <p:cNvSpPr>
            <a:spLocks noChangeArrowheads="1"/>
          </p:cNvSpPr>
          <p:nvPr/>
        </p:nvSpPr>
        <p:spPr bwMode="auto">
          <a:xfrm>
            <a:off x="0" y="1152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 name="Rectangle 7"/>
          <p:cNvSpPr>
            <a:spLocks noChangeArrowheads="1"/>
          </p:cNvSpPr>
          <p:nvPr/>
        </p:nvSpPr>
        <p:spPr bwMode="auto">
          <a:xfrm>
            <a:off x="0" y="2305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Rectangle 8"/>
          <p:cNvSpPr>
            <a:spLocks noChangeArrowheads="1"/>
          </p:cNvSpPr>
          <p:nvPr/>
        </p:nvSpPr>
        <p:spPr bwMode="auto">
          <a:xfrm>
            <a:off x="0" y="3457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9"/>
          <p:cNvSpPr>
            <a:spLocks noChangeArrowheads="1"/>
          </p:cNvSpPr>
          <p:nvPr/>
        </p:nvSpPr>
        <p:spPr bwMode="auto">
          <a:xfrm>
            <a:off x="0" y="4610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458513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2"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434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343"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4"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5"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6"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7"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8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90" name="Rectangle 6"/>
          <p:cNvSpPr>
            <a:spLocks noChangeArrowheads="1"/>
          </p:cNvSpPr>
          <p:nvPr/>
        </p:nvSpPr>
        <p:spPr bwMode="auto">
          <a:xfrm>
            <a:off x="0" y="1028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91" name="Rectangle 7"/>
          <p:cNvSpPr>
            <a:spLocks noChangeArrowheads="1"/>
          </p:cNvSpPr>
          <p:nvPr/>
        </p:nvSpPr>
        <p:spPr bwMode="auto">
          <a:xfrm>
            <a:off x="0" y="1600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92" name="Rectangle 8"/>
          <p:cNvSpPr>
            <a:spLocks noChangeArrowheads="1"/>
          </p:cNvSpPr>
          <p:nvPr/>
        </p:nvSpPr>
        <p:spPr bwMode="auto">
          <a:xfrm>
            <a:off x="0" y="2171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93" name="Rectangle 9"/>
          <p:cNvSpPr>
            <a:spLocks noChangeArrowheads="1"/>
          </p:cNvSpPr>
          <p:nvPr/>
        </p:nvSpPr>
        <p:spPr bwMode="auto">
          <a:xfrm>
            <a:off x="0" y="2743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5" name="矩形 24">
            <a:extLst>
              <a:ext uri="{FF2B5EF4-FFF2-40B4-BE49-F238E27FC236}">
                <a16:creationId xmlns="" xmlns:a16="http://schemas.microsoft.com/office/drawing/2014/main" id="{F75F2595-65C3-4364-83C0-266E50B12FE1}"/>
              </a:ext>
            </a:extLst>
          </p:cNvPr>
          <p:cNvSpPr/>
          <p:nvPr/>
        </p:nvSpPr>
        <p:spPr>
          <a:xfrm>
            <a:off x="671513" y="1469859"/>
            <a:ext cx="7900987" cy="2308324"/>
          </a:xfrm>
          <a:prstGeom prst="rect">
            <a:avLst/>
          </a:prstGeom>
        </p:spPr>
        <p:txBody>
          <a:bodyPr wrap="square">
            <a:spAutoFit/>
          </a:bodyPr>
          <a:lstStyle/>
          <a:p>
            <a:pPr indent="628650" algn="just">
              <a:spcBef>
                <a:spcPts val="600"/>
              </a:spcBef>
              <a:spcAft>
                <a:spcPts val="600"/>
              </a:spcAft>
            </a:pPr>
            <a:r>
              <a:rPr lang="zh-CN" altLang="en-US" sz="2400" dirty="0" smtClean="0"/>
              <a:t>交互动效完美地表现了界面的某些部分和阐明了是怎样与它们进行交互的。交互动效中每个元素都有其目的和定位，例如，一个按钮可以激活弹出菜单，那么该菜单最好从按钮弹出而不是从屏幕侧面滑出来，这样就会展示用户点击该按钮的回应，有助于帮助用户理解这两个元素（按钮和弹出菜单）是有联系的。</a:t>
            </a:r>
            <a:endParaRPr lang="en-US" altLang="zh-CN" sz="2400" dirty="0" smtClean="0"/>
          </a:p>
        </p:txBody>
      </p:sp>
      <p:sp>
        <p:nvSpPr>
          <p:cNvPr id="921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20"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1"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界面交互具有哪些特点</a:t>
            </a:r>
            <a:endParaRPr lang="zh-CN" altLang="en-US" sz="2800" dirty="0">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AD423A49-15D4-4B9B-A411-894A53436A6D}"/>
              </a:ext>
            </a:extLst>
          </p:cNvPr>
          <p:cNvSpPr/>
          <p:nvPr/>
        </p:nvSpPr>
        <p:spPr>
          <a:xfrm>
            <a:off x="1385542" y="909903"/>
            <a:ext cx="3570208" cy="461665"/>
          </a:xfrm>
          <a:prstGeom prst="rect">
            <a:avLst/>
          </a:prstGeom>
        </p:spPr>
        <p:txBody>
          <a:bodyPr wrap="none">
            <a:spAutoFit/>
          </a:bodyPr>
          <a:lstStyle/>
          <a:p>
            <a:pPr algn="just"/>
            <a:r>
              <a:rPr lang="zh-CN" altLang="en-US" sz="2400" dirty="0" smtClean="0"/>
              <a:t>元素的层次结构及其交互</a:t>
            </a:r>
            <a:endParaRPr lang="zh-CN" altLang="en-US" sz="2400" dirty="0"/>
          </a:p>
        </p:txBody>
      </p:sp>
      <p:pic>
        <p:nvPicPr>
          <p:cNvPr id="14340" name="Picture 4" descr="snap10017"/>
          <p:cNvPicPr>
            <a:picLocks noChangeAspect="1" noChangeArrowheads="1"/>
          </p:cNvPicPr>
          <p:nvPr/>
        </p:nvPicPr>
        <p:blipFill>
          <a:blip r:embed="rId3"/>
          <a:srcRect/>
          <a:stretch>
            <a:fillRect/>
          </a:stretch>
        </p:blipFill>
        <p:spPr bwMode="auto">
          <a:xfrm>
            <a:off x="1157287" y="3920559"/>
            <a:ext cx="1271587" cy="2270691"/>
          </a:xfrm>
          <a:prstGeom prst="rect">
            <a:avLst/>
          </a:prstGeom>
          <a:noFill/>
        </p:spPr>
      </p:pic>
      <p:sp>
        <p:nvSpPr>
          <p:cNvPr id="1434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6"/>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 name="Rectangle 7"/>
          <p:cNvSpPr>
            <a:spLocks noChangeArrowheads="1"/>
          </p:cNvSpPr>
          <p:nvPr/>
        </p:nvSpPr>
        <p:spPr bwMode="auto">
          <a:xfrm>
            <a:off x="0" y="381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Rectangle 8"/>
          <p:cNvSpPr>
            <a:spLocks noChangeArrowheads="1"/>
          </p:cNvSpPr>
          <p:nvPr/>
        </p:nvSpPr>
        <p:spPr bwMode="auto">
          <a:xfrm>
            <a:off x="0" y="571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9"/>
          <p:cNvSpPr>
            <a:spLocks noChangeArrowheads="1"/>
          </p:cNvSpPr>
          <p:nvPr/>
        </p:nvSpPr>
        <p:spPr bwMode="auto">
          <a:xfrm>
            <a:off x="0" y="762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4349" name="Picture 13" descr="snap10021"/>
          <p:cNvPicPr>
            <a:picLocks noChangeAspect="1" noChangeArrowheads="1"/>
          </p:cNvPicPr>
          <p:nvPr/>
        </p:nvPicPr>
        <p:blipFill>
          <a:blip r:embed="rId4"/>
          <a:srcRect/>
          <a:stretch>
            <a:fillRect/>
          </a:stretch>
        </p:blipFill>
        <p:spPr bwMode="auto">
          <a:xfrm>
            <a:off x="2571751" y="3920560"/>
            <a:ext cx="1282940" cy="2270690"/>
          </a:xfrm>
          <a:prstGeom prst="rect">
            <a:avLst/>
          </a:prstGeom>
          <a:noFill/>
        </p:spPr>
      </p:pic>
      <p:pic>
        <p:nvPicPr>
          <p:cNvPr id="14348" name="Picture 12" descr="snap10022"/>
          <p:cNvPicPr>
            <a:picLocks noChangeAspect="1" noChangeArrowheads="1"/>
          </p:cNvPicPr>
          <p:nvPr/>
        </p:nvPicPr>
        <p:blipFill>
          <a:blip r:embed="rId5"/>
          <a:srcRect/>
          <a:stretch>
            <a:fillRect/>
          </a:stretch>
        </p:blipFill>
        <p:spPr bwMode="auto">
          <a:xfrm>
            <a:off x="3986214" y="3925322"/>
            <a:ext cx="1271587" cy="2270691"/>
          </a:xfrm>
          <a:prstGeom prst="rect">
            <a:avLst/>
          </a:prstGeom>
          <a:noFill/>
        </p:spPr>
      </p:pic>
      <p:pic>
        <p:nvPicPr>
          <p:cNvPr id="6" name="Picture 11" descr="snap10023"/>
          <p:cNvPicPr>
            <a:picLocks noChangeAspect="1" noChangeArrowheads="1"/>
          </p:cNvPicPr>
          <p:nvPr/>
        </p:nvPicPr>
        <p:blipFill>
          <a:blip r:embed="rId6"/>
          <a:srcRect/>
          <a:stretch>
            <a:fillRect/>
          </a:stretch>
        </p:blipFill>
        <p:spPr bwMode="auto">
          <a:xfrm>
            <a:off x="5400675" y="3915797"/>
            <a:ext cx="1271587" cy="2270691"/>
          </a:xfrm>
          <a:prstGeom prst="rect">
            <a:avLst/>
          </a:prstGeom>
          <a:noFill/>
        </p:spPr>
      </p:pic>
      <p:pic>
        <p:nvPicPr>
          <p:cNvPr id="7" name="Picture 10" descr="snap10025"/>
          <p:cNvPicPr>
            <a:picLocks noChangeAspect="1" noChangeArrowheads="1"/>
          </p:cNvPicPr>
          <p:nvPr/>
        </p:nvPicPr>
        <p:blipFill>
          <a:blip r:embed="rId7"/>
          <a:srcRect/>
          <a:stretch>
            <a:fillRect/>
          </a:stretch>
        </p:blipFill>
        <p:spPr bwMode="auto">
          <a:xfrm>
            <a:off x="6800851" y="3920559"/>
            <a:ext cx="1271587" cy="2270691"/>
          </a:xfrm>
          <a:prstGeom prst="rect">
            <a:avLst/>
          </a:prstGeom>
          <a:noFill/>
        </p:spPr>
      </p:pic>
      <p:sp>
        <p:nvSpPr>
          <p:cNvPr id="1435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351" name="Rectangle 15"/>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52" name="Rectangle 16"/>
          <p:cNvSpPr>
            <a:spLocks noChangeArrowheads="1"/>
          </p:cNvSpPr>
          <p:nvPr/>
        </p:nvSpPr>
        <p:spPr bwMode="auto">
          <a:xfrm>
            <a:off x="0" y="381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53" name="Rectangle 17"/>
          <p:cNvSpPr>
            <a:spLocks noChangeArrowheads="1"/>
          </p:cNvSpPr>
          <p:nvPr/>
        </p:nvSpPr>
        <p:spPr bwMode="auto">
          <a:xfrm>
            <a:off x="0" y="571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54" name="Rectangle 18"/>
          <p:cNvSpPr>
            <a:spLocks noChangeArrowheads="1"/>
          </p:cNvSpPr>
          <p:nvPr/>
        </p:nvSpPr>
        <p:spPr bwMode="auto">
          <a:xfrm>
            <a:off x="0" y="762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48845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2"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5367"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68" name="Rectangle 8"/>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69" name="Rectangle 9"/>
          <p:cNvSpPr>
            <a:spLocks noChangeArrowheads="1"/>
          </p:cNvSpPr>
          <p:nvPr/>
        </p:nvSpPr>
        <p:spPr bwMode="auto">
          <a:xfrm>
            <a:off x="0" y="14668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70" name="Rectangle 10"/>
          <p:cNvSpPr>
            <a:spLocks noChangeArrowheads="1"/>
          </p:cNvSpPr>
          <p:nvPr/>
        </p:nvSpPr>
        <p:spPr bwMode="auto">
          <a:xfrm>
            <a:off x="0" y="2428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1" name="Rectangle 11"/>
          <p:cNvSpPr>
            <a:spLocks noChangeArrowheads="1"/>
          </p:cNvSpPr>
          <p:nvPr/>
        </p:nvSpPr>
        <p:spPr bwMode="auto">
          <a:xfrm>
            <a:off x="0" y="2933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72" name="Rectangle 12"/>
          <p:cNvSpPr>
            <a:spLocks noChangeArrowheads="1"/>
          </p:cNvSpPr>
          <p:nvPr/>
        </p:nvSpPr>
        <p:spPr bwMode="auto">
          <a:xfrm>
            <a:off x="0" y="3438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3" name="Rectangle 13"/>
          <p:cNvSpPr>
            <a:spLocks noChangeArrowheads="1"/>
          </p:cNvSpPr>
          <p:nvPr/>
        </p:nvSpPr>
        <p:spPr bwMode="auto">
          <a:xfrm>
            <a:off x="0" y="3943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9"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80" name="Rectangle 20"/>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1" name="Rectangle 21"/>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2" name="Rectangle 22"/>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3" name="Rectangle 23"/>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4" name="Rectangle 24"/>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矩形 25">
            <a:extLst>
              <a:ext uri="{FF2B5EF4-FFF2-40B4-BE49-F238E27FC236}">
                <a16:creationId xmlns="" xmlns:a16="http://schemas.microsoft.com/office/drawing/2014/main"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en-US" sz="2400" dirty="0" smtClean="0"/>
              <a:t>UI</a:t>
            </a:r>
            <a:r>
              <a:rPr lang="zh-CN" altLang="en-US" sz="2400" dirty="0" smtClean="0"/>
              <a:t>中</a:t>
            </a:r>
            <a:r>
              <a:rPr lang="zh-CN" altLang="en-US" sz="2400" dirty="0" smtClean="0"/>
              <a:t>的元素和操控组件无论处于界面中的任何位置，它们的操控都应该是可感触的。通过及时响应输入以及设计相应的操作反馈动效，能够为用户带来很好的视觉和动态指引。简单来说，可以对用户在界面中的操作行为给予视觉反馈，从而提升界面感知的清晰度。</a:t>
            </a:r>
            <a:endParaRPr lang="en-US" altLang="zh-CN" sz="2400" dirty="0" smtClean="0"/>
          </a:p>
        </p:txBody>
      </p:sp>
      <p:sp>
        <p:nvSpPr>
          <p:cNvPr id="81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198" name="Rectangle 6"/>
          <p:cNvSpPr>
            <a:spLocks noChangeArrowheads="1"/>
          </p:cNvSpPr>
          <p:nvPr/>
        </p:nvSpPr>
        <p:spPr bwMode="auto">
          <a:xfrm>
            <a:off x="0" y="2162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199" name="Rectangle 7"/>
          <p:cNvSpPr>
            <a:spLocks noChangeArrowheads="1"/>
          </p:cNvSpPr>
          <p:nvPr/>
        </p:nvSpPr>
        <p:spPr bwMode="auto">
          <a:xfrm>
            <a:off x="0" y="4324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0" name="Rectangle 8"/>
          <p:cNvSpPr>
            <a:spLocks noChangeArrowheads="1"/>
          </p:cNvSpPr>
          <p:nvPr/>
        </p:nvSpPr>
        <p:spPr bwMode="auto">
          <a:xfrm>
            <a:off x="0" y="6486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1" name="Rectangle 9"/>
          <p:cNvSpPr>
            <a:spLocks noChangeArrowheads="1"/>
          </p:cNvSpPr>
          <p:nvPr/>
        </p:nvSpPr>
        <p:spPr bwMode="auto">
          <a:xfrm>
            <a:off x="0" y="8648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界面交互具有哪些特点</a:t>
            </a:r>
            <a:endParaRPr lang="zh-CN" altLang="en-US" sz="2800" dirty="0">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 xmlns:a16="http://schemas.microsoft.com/office/drawing/2014/main" id="{AD423A49-15D4-4B9B-A411-894A53436A6D}"/>
              </a:ext>
            </a:extLst>
          </p:cNvPr>
          <p:cNvSpPr/>
          <p:nvPr/>
        </p:nvSpPr>
        <p:spPr>
          <a:xfrm>
            <a:off x="1385542" y="909903"/>
            <a:ext cx="1415772" cy="461665"/>
          </a:xfrm>
          <a:prstGeom prst="rect">
            <a:avLst/>
          </a:prstGeom>
        </p:spPr>
        <p:txBody>
          <a:bodyPr wrap="none">
            <a:spAutoFit/>
          </a:bodyPr>
          <a:lstStyle/>
          <a:p>
            <a:pPr algn="just"/>
            <a:r>
              <a:rPr lang="zh-CN" altLang="en-US" sz="2400" dirty="0" smtClean="0"/>
              <a:t>操作反馈</a:t>
            </a:r>
            <a:endParaRPr lang="zh-CN" altLang="en-US" sz="2400" dirty="0"/>
          </a:p>
        </p:txBody>
      </p:sp>
      <p:pic>
        <p:nvPicPr>
          <p:cNvPr id="13316" name="Picture 4" descr="snap05972"/>
          <p:cNvPicPr>
            <a:picLocks noChangeAspect="1" noChangeArrowheads="1"/>
          </p:cNvPicPr>
          <p:nvPr/>
        </p:nvPicPr>
        <p:blipFill>
          <a:blip r:embed="rId3"/>
          <a:srcRect/>
          <a:stretch>
            <a:fillRect/>
          </a:stretch>
        </p:blipFill>
        <p:spPr bwMode="auto">
          <a:xfrm>
            <a:off x="942976" y="3657600"/>
            <a:ext cx="1633538" cy="1633538"/>
          </a:xfrm>
          <a:prstGeom prst="rect">
            <a:avLst/>
          </a:prstGeom>
          <a:noFill/>
        </p:spPr>
      </p:pic>
      <p:pic>
        <p:nvPicPr>
          <p:cNvPr id="13315" name="Picture 3" descr="snap05973"/>
          <p:cNvPicPr>
            <a:picLocks noChangeAspect="1" noChangeArrowheads="1"/>
          </p:cNvPicPr>
          <p:nvPr/>
        </p:nvPicPr>
        <p:blipFill>
          <a:blip r:embed="rId4"/>
          <a:srcRect/>
          <a:stretch>
            <a:fillRect/>
          </a:stretch>
        </p:blipFill>
        <p:spPr bwMode="auto">
          <a:xfrm>
            <a:off x="2771776" y="3648075"/>
            <a:ext cx="1633538" cy="1633538"/>
          </a:xfrm>
          <a:prstGeom prst="rect">
            <a:avLst/>
          </a:prstGeom>
          <a:noFill/>
        </p:spPr>
      </p:pic>
      <p:pic>
        <p:nvPicPr>
          <p:cNvPr id="13314" name="Picture 2" descr="snap05974"/>
          <p:cNvPicPr>
            <a:picLocks noChangeAspect="1" noChangeArrowheads="1"/>
          </p:cNvPicPr>
          <p:nvPr/>
        </p:nvPicPr>
        <p:blipFill>
          <a:blip r:embed="rId5"/>
          <a:srcRect/>
          <a:stretch>
            <a:fillRect/>
          </a:stretch>
        </p:blipFill>
        <p:spPr bwMode="auto">
          <a:xfrm>
            <a:off x="4614863" y="3638550"/>
            <a:ext cx="1633538" cy="1633538"/>
          </a:xfrm>
          <a:prstGeom prst="rect">
            <a:avLst/>
          </a:prstGeom>
          <a:noFill/>
        </p:spPr>
      </p:pic>
      <p:pic>
        <p:nvPicPr>
          <p:cNvPr id="13313" name="Picture 1" descr="snap05975"/>
          <p:cNvPicPr>
            <a:picLocks noChangeAspect="1" noChangeArrowheads="1"/>
          </p:cNvPicPr>
          <p:nvPr/>
        </p:nvPicPr>
        <p:blipFill>
          <a:blip r:embed="rId6"/>
          <a:srcRect/>
          <a:stretch>
            <a:fillRect/>
          </a:stretch>
        </p:blipFill>
        <p:spPr bwMode="auto">
          <a:xfrm>
            <a:off x="6457951" y="3643312"/>
            <a:ext cx="1633538" cy="1633538"/>
          </a:xfrm>
          <a:prstGeom prst="rect">
            <a:avLst/>
          </a:prstGeom>
          <a:noFill/>
        </p:spPr>
      </p:pic>
      <p:sp>
        <p:nvSpPr>
          <p:cNvPr id="133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3318" name="Rectangle 6"/>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319" name="Rectangle 7"/>
          <p:cNvSpPr>
            <a:spLocks noChangeArrowheads="1"/>
          </p:cNvSpPr>
          <p:nvPr/>
        </p:nvSpPr>
        <p:spPr bwMode="auto">
          <a:xfrm>
            <a:off x="0" y="2381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320" name="Rectangle 8"/>
          <p:cNvSpPr>
            <a:spLocks noChangeArrowheads="1"/>
          </p:cNvSpPr>
          <p:nvPr/>
        </p:nvSpPr>
        <p:spPr bwMode="auto">
          <a:xfrm>
            <a:off x="0" y="3571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321" name="Rectangle 9"/>
          <p:cNvSpPr>
            <a:spLocks noChangeArrowheads="1"/>
          </p:cNvSpPr>
          <p:nvPr/>
        </p:nvSpPr>
        <p:spPr bwMode="auto">
          <a:xfrm>
            <a:off x="0" y="4762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820383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22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295"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6"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7"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8"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9"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矩形 26">
            <a:extLst>
              <a:ext uri="{FF2B5EF4-FFF2-40B4-BE49-F238E27FC236}">
                <a16:creationId xmlns="" xmlns:a16="http://schemas.microsoft.com/office/drawing/2014/main" id="{F75F2595-65C3-4364-83C0-266E50B12FE1}"/>
              </a:ext>
            </a:extLst>
          </p:cNvPr>
          <p:cNvSpPr/>
          <p:nvPr/>
        </p:nvSpPr>
        <p:spPr>
          <a:xfrm>
            <a:off x="671513" y="1469859"/>
            <a:ext cx="7900987" cy="1569660"/>
          </a:xfrm>
          <a:prstGeom prst="rect">
            <a:avLst/>
          </a:prstGeom>
        </p:spPr>
        <p:txBody>
          <a:bodyPr wrap="square">
            <a:spAutoFit/>
          </a:bodyPr>
          <a:lstStyle/>
          <a:p>
            <a:pPr indent="628650" algn="just">
              <a:spcBef>
                <a:spcPts val="600"/>
              </a:spcBef>
              <a:spcAft>
                <a:spcPts val="600"/>
              </a:spcAft>
            </a:pPr>
            <a:r>
              <a:rPr lang="zh-CN" altLang="en-US" sz="2400" dirty="0" smtClean="0"/>
              <a:t>通过合理的交互动效就能够很好地为用户的操作提供合适的视觉反馈。对于移动端应用的操作过程状态，交互动效能够为用户提供实时的告知，使得用户可以快速地理解发生的一切。</a:t>
            </a:r>
            <a:endParaRPr lang="en-US" altLang="zh-CN" sz="2400" dirty="0" smtClean="0"/>
          </a:p>
        </p:txBody>
      </p:sp>
      <p:sp>
        <p:nvSpPr>
          <p:cNvPr id="717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172"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73"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界面交互具有哪些特点</a:t>
            </a:r>
            <a:endParaRPr lang="zh-CN" altLang="en-US" sz="2800" dirty="0">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AD423A49-15D4-4B9B-A411-894A53436A6D}"/>
              </a:ext>
            </a:extLst>
          </p:cNvPr>
          <p:cNvSpPr/>
          <p:nvPr/>
        </p:nvSpPr>
        <p:spPr>
          <a:xfrm>
            <a:off x="1385542" y="909903"/>
            <a:ext cx="2031325" cy="461665"/>
          </a:xfrm>
          <a:prstGeom prst="rect">
            <a:avLst/>
          </a:prstGeom>
        </p:spPr>
        <p:txBody>
          <a:bodyPr wrap="none">
            <a:spAutoFit/>
          </a:bodyPr>
          <a:lstStyle/>
          <a:p>
            <a:pPr algn="just"/>
            <a:r>
              <a:rPr lang="zh-CN" altLang="en-US" sz="2400" dirty="0" smtClean="0"/>
              <a:t>明确系统状态</a:t>
            </a:r>
            <a:endParaRPr lang="zh-CN" altLang="en-US" sz="2400" dirty="0"/>
          </a:p>
        </p:txBody>
      </p:sp>
      <p:pic>
        <p:nvPicPr>
          <p:cNvPr id="12293" name="Picture 5" descr="snap9697"/>
          <p:cNvPicPr>
            <a:picLocks noChangeAspect="1" noChangeArrowheads="1"/>
          </p:cNvPicPr>
          <p:nvPr/>
        </p:nvPicPr>
        <p:blipFill>
          <a:blip r:embed="rId3"/>
          <a:srcRect/>
          <a:stretch>
            <a:fillRect/>
          </a:stretch>
        </p:blipFill>
        <p:spPr bwMode="auto">
          <a:xfrm>
            <a:off x="842962" y="3132212"/>
            <a:ext cx="1414464" cy="2516114"/>
          </a:xfrm>
          <a:prstGeom prst="rect">
            <a:avLst/>
          </a:prstGeom>
          <a:noFill/>
        </p:spPr>
      </p:pic>
      <p:pic>
        <p:nvPicPr>
          <p:cNvPr id="12292" name="Picture 4" descr="snap9698"/>
          <p:cNvPicPr>
            <a:picLocks noChangeAspect="1" noChangeArrowheads="1"/>
          </p:cNvPicPr>
          <p:nvPr/>
        </p:nvPicPr>
        <p:blipFill>
          <a:blip r:embed="rId4"/>
          <a:srcRect/>
          <a:stretch>
            <a:fillRect/>
          </a:stretch>
        </p:blipFill>
        <p:spPr bwMode="auto">
          <a:xfrm>
            <a:off x="2371727" y="3136974"/>
            <a:ext cx="1414464" cy="2516114"/>
          </a:xfrm>
          <a:prstGeom prst="rect">
            <a:avLst/>
          </a:prstGeom>
          <a:noFill/>
        </p:spPr>
      </p:pic>
      <p:pic>
        <p:nvPicPr>
          <p:cNvPr id="12291" name="Picture 3" descr="snap9699"/>
          <p:cNvPicPr>
            <a:picLocks noChangeAspect="1" noChangeArrowheads="1"/>
          </p:cNvPicPr>
          <p:nvPr/>
        </p:nvPicPr>
        <p:blipFill>
          <a:blip r:embed="rId5"/>
          <a:srcRect/>
          <a:stretch>
            <a:fillRect/>
          </a:stretch>
        </p:blipFill>
        <p:spPr bwMode="auto">
          <a:xfrm>
            <a:off x="3886202" y="3141737"/>
            <a:ext cx="1414464" cy="2516114"/>
          </a:xfrm>
          <a:prstGeom prst="rect">
            <a:avLst/>
          </a:prstGeom>
          <a:noFill/>
        </p:spPr>
      </p:pic>
      <p:pic>
        <p:nvPicPr>
          <p:cNvPr id="12290" name="Picture 2" descr="snap9700"/>
          <p:cNvPicPr>
            <a:picLocks noChangeAspect="1" noChangeArrowheads="1"/>
          </p:cNvPicPr>
          <p:nvPr/>
        </p:nvPicPr>
        <p:blipFill>
          <a:blip r:embed="rId6"/>
          <a:srcRect/>
          <a:stretch>
            <a:fillRect/>
          </a:stretch>
        </p:blipFill>
        <p:spPr bwMode="auto">
          <a:xfrm>
            <a:off x="5400679" y="3160787"/>
            <a:ext cx="1414464" cy="2516114"/>
          </a:xfrm>
          <a:prstGeom prst="rect">
            <a:avLst/>
          </a:prstGeom>
          <a:noFill/>
        </p:spPr>
      </p:pic>
      <p:pic>
        <p:nvPicPr>
          <p:cNvPr id="12289" name="Picture 1" descr="snap9701"/>
          <p:cNvPicPr>
            <a:picLocks noChangeAspect="1" noChangeArrowheads="1"/>
          </p:cNvPicPr>
          <p:nvPr/>
        </p:nvPicPr>
        <p:blipFill>
          <a:blip r:embed="rId7"/>
          <a:srcRect/>
          <a:stretch>
            <a:fillRect/>
          </a:stretch>
        </p:blipFill>
        <p:spPr bwMode="auto">
          <a:xfrm>
            <a:off x="6929440" y="3165548"/>
            <a:ext cx="1414464" cy="2516114"/>
          </a:xfrm>
          <a:prstGeom prst="rect">
            <a:avLst/>
          </a:prstGeom>
          <a:noFill/>
        </p:spPr>
      </p:pic>
      <p:sp>
        <p:nvSpPr>
          <p:cNvPr id="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39151257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4609</TotalTime>
  <Words>1721</Words>
  <Application>Microsoft Office PowerPoint</Application>
  <PresentationFormat>全屏显示(4:3)</PresentationFormat>
  <Paragraphs>274</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zzzzzzzzzzzzzzzzzzzz</cp:lastModifiedBy>
  <cp:revision>305</cp:revision>
  <dcterms:created xsi:type="dcterms:W3CDTF">2018-03-02T06:04:30Z</dcterms:created>
  <dcterms:modified xsi:type="dcterms:W3CDTF">2020-03-02T13:45:43Z</dcterms:modified>
</cp:coreProperties>
</file>